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4906" autoAdjust="0"/>
  </p:normalViewPr>
  <p:slideViewPr>
    <p:cSldViewPr snapToGrid="0" showGuides="1">
      <p:cViewPr varScale="1">
        <p:scale>
          <a:sx n="79" d="100"/>
          <a:sy n="79" d="100"/>
        </p:scale>
        <p:origin x="672" y="108"/>
      </p:cViewPr>
      <p:guideLst>
        <p:guide orient="horz" pos="3120"/>
        <p:guide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%232%20&#44148;&#47932;&#48512;&#47928;%20&#50629;&#51333;&#48324;%20&#50640;&#45320;&#51648;&#50896;%20&#49324;&#50857;&#54788;&#5488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4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%231%20(&#44208;&#44284;)%20&#51204;&#44397;%20&#50672;&#46020;&#48324;%20&#51452;&#53469;&#51333;&#47448;&#48324;%20&#51452;&#53469;&#49688;%20&#48320;&#548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%234%20(&#44208;&#44284;)%20&#45824;&#51204;&#49884;%20&#50640;&#45320;&#51648;%20&#51333;&#47448;&#48324;%20&#54633;&#44228;%20&#49324;&#50857;&#47049;%20&#54633;&#44228;%20&#48708;&#5147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228;&#50557;&#48169;&#49885;_&#49464;&#45824;&#49688;_&#54217;&#44512;&#44277;&#50857;&#51204;&#44592;&#47308;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228;&#50557;&#48169;&#49885;_&#51456;&#44277;&#45380;&#46020;_&#54217;&#44512;&#44277;&#50857;&#51204;&#44592;&#47308;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003.&#50500;&#54028;&#53944;&#44288;&#47532;&#48708;(&#44397;&#53664;&#48512;)\2.%20&#45936;&#51060;&#53552;\raw_data\&#48516;&#49437;&#45936;&#51060;&#53552;\&#44536;&#47000;&#54532;&#49373;&#49457;_211006&#49688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Sheet1!$Q$2</c:f>
              <c:strCache>
                <c:ptCount val="1"/>
                <c:pt idx="0">
                  <c:v>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Sheet1!$P$3:$P$12</c:f>
              <c:strCache>
                <c:ptCount val="10"/>
                <c:pt idx="0">
                  <c:v>전화국</c:v>
                </c:pt>
                <c:pt idx="1">
                  <c:v>공공</c:v>
                </c:pt>
                <c:pt idx="2">
                  <c:v>호텔</c:v>
                </c:pt>
                <c:pt idx="3">
                  <c:v>백화점</c:v>
                </c:pt>
                <c:pt idx="4">
                  <c:v>건물기타</c:v>
                </c:pt>
                <c:pt idx="5">
                  <c:v>연구소</c:v>
                </c:pt>
                <c:pt idx="6">
                  <c:v>학교</c:v>
                </c:pt>
                <c:pt idx="7">
                  <c:v>상용</c:v>
                </c:pt>
                <c:pt idx="8">
                  <c:v>병원</c:v>
                </c:pt>
                <c:pt idx="9">
                  <c:v>아파트</c:v>
                </c:pt>
              </c:strCache>
            </c:strRef>
          </c:cat>
          <c:val>
            <c:numRef>
              <c:f>Sheet1!$Q$3:$Q$12</c:f>
              <c:numCache>
                <c:formatCode>General</c:formatCode>
                <c:ptCount val="10"/>
                <c:pt idx="0">
                  <c:v>194</c:v>
                </c:pt>
                <c:pt idx="1">
                  <c:v>201</c:v>
                </c:pt>
                <c:pt idx="2">
                  <c:v>204</c:v>
                </c:pt>
                <c:pt idx="3">
                  <c:v>236</c:v>
                </c:pt>
                <c:pt idx="4">
                  <c:v>242</c:v>
                </c:pt>
                <c:pt idx="5">
                  <c:v>258</c:v>
                </c:pt>
                <c:pt idx="6">
                  <c:v>287</c:v>
                </c:pt>
                <c:pt idx="7">
                  <c:v>295</c:v>
                </c:pt>
                <c:pt idx="8">
                  <c:v>334</c:v>
                </c:pt>
                <c:pt idx="9">
                  <c:v>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8-4143-A90D-EB60ED9005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902870032"/>
        <c:axId val="1902867120"/>
      </c:barChart>
      <c:catAx>
        <c:axId val="1902870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2867120"/>
        <c:crosses val="autoZero"/>
        <c:auto val="1"/>
        <c:lblAlgn val="ctr"/>
        <c:lblOffset val="100"/>
        <c:noMultiLvlLbl val="0"/>
      </c:catAx>
      <c:valAx>
        <c:axId val="190286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287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비교'!$C$61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비교'!$C$62:$C$65</c:f>
              <c:numCache>
                <c:formatCode>General</c:formatCode>
                <c:ptCount val="4"/>
                <c:pt idx="0">
                  <c:v>4026363.3333333335</c:v>
                </c:pt>
                <c:pt idx="1">
                  <c:v>3321860.8333333335</c:v>
                </c:pt>
                <c:pt idx="2">
                  <c:v>6440608.166666667</c:v>
                </c:pt>
                <c:pt idx="3">
                  <c:v>8835728.583333334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6-43E7-8CF7-47E8AC7B3E78}"/>
            </c:ext>
          </c:extLst>
        </c:ser>
        <c:ser>
          <c:idx val="1"/>
          <c:order val="1"/>
          <c:tx>
            <c:strRef>
              <c:f>'시설특성별 비교'!$D$61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비교'!$D$62:$D$65</c:f>
              <c:numCache>
                <c:formatCode>General</c:formatCode>
                <c:ptCount val="4"/>
                <c:pt idx="0">
                  <c:v>4160636.0833333335</c:v>
                </c:pt>
                <c:pt idx="1">
                  <c:v>3529517.25</c:v>
                </c:pt>
                <c:pt idx="2">
                  <c:v>5352134.333333333</c:v>
                </c:pt>
                <c:pt idx="3">
                  <c:v>9312734.333333334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C6-43E7-8CF7-47E8AC7B3E78}"/>
            </c:ext>
          </c:extLst>
        </c:ser>
        <c:ser>
          <c:idx val="2"/>
          <c:order val="2"/>
          <c:tx>
            <c:strRef>
              <c:f>'시설특성별 비교'!$E$61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비교'!$E$62:$E$65</c:f>
              <c:numCache>
                <c:formatCode>General</c:formatCode>
                <c:ptCount val="4"/>
                <c:pt idx="0">
                  <c:v>3425968.3333333335</c:v>
                </c:pt>
                <c:pt idx="1">
                  <c:v>5648592.083333333</c:v>
                </c:pt>
                <c:pt idx="2">
                  <c:v>3850328.4166666665</c:v>
                </c:pt>
                <c:pt idx="3">
                  <c:v>9511949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C6-43E7-8CF7-47E8AC7B3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05346959"/>
        <c:axId val="2005350703"/>
      </c:barChart>
      <c:lineChart>
        <c:grouping val="standard"/>
        <c:varyColors val="0"/>
        <c:ser>
          <c:idx val="3"/>
          <c:order val="3"/>
          <c:tx>
            <c:strRef>
              <c:f>'시설특성별 비교'!$H$61</c:f>
              <c:strCache>
                <c:ptCount val="1"/>
                <c:pt idx="0">
                  <c:v>승강기대수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'시설특성별 비교'!$A$62:$A$65</c:f>
              <c:strCache>
                <c:ptCount val="4"/>
                <c:pt idx="0">
                  <c:v>A30019005</c:v>
                </c:pt>
                <c:pt idx="1">
                  <c:v>A30533006</c:v>
                </c:pt>
                <c:pt idx="2">
                  <c:v>A30550905</c:v>
                </c:pt>
                <c:pt idx="3">
                  <c:v>A30550907</c:v>
                </c:pt>
              </c:strCache>
            </c:strRef>
          </c:cat>
          <c:val>
            <c:numRef>
              <c:f>'시설특성별 비교'!$H$62:$H$65</c:f>
              <c:numCache>
                <c:formatCode>General</c:formatCode>
                <c:ptCount val="4"/>
                <c:pt idx="0">
                  <c:v>22</c:v>
                </c:pt>
                <c:pt idx="1">
                  <c:v>16</c:v>
                </c:pt>
                <c:pt idx="2">
                  <c:v>17</c:v>
                </c:pt>
                <c:pt idx="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C6-43E7-8CF7-47E8AC7B3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1367503"/>
        <c:axId val="1981373743"/>
      </c:lineChart>
      <c:catAx>
        <c:axId val="200534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5350703"/>
        <c:crosses val="autoZero"/>
        <c:auto val="1"/>
        <c:lblAlgn val="ctr"/>
        <c:lblOffset val="100"/>
        <c:noMultiLvlLbl val="0"/>
      </c:catAx>
      <c:valAx>
        <c:axId val="2005350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5346959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valAx>
        <c:axId val="198137374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대수</a:t>
                </a:r>
              </a:p>
            </c:rich>
          </c:tx>
          <c:layout>
            <c:manualLayout>
              <c:xMode val="edge"/>
              <c:yMode val="edge"/>
              <c:x val="0.91863888888888889"/>
              <c:y val="5.91469816272965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367503"/>
        <c:crosses val="max"/>
        <c:crossBetween val="between"/>
      </c:valAx>
      <c:catAx>
        <c:axId val="1981367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813737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비교'!$C$55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비교'!$C$56:$C$59</c:f>
              <c:numCache>
                <c:formatCode>General</c:formatCode>
                <c:ptCount val="4"/>
                <c:pt idx="0">
                  <c:v>1112098.6666666667</c:v>
                </c:pt>
                <c:pt idx="1">
                  <c:v>1408122.5</c:v>
                </c:pt>
                <c:pt idx="2">
                  <c:v>6769125.416666667</c:v>
                </c:pt>
                <c:pt idx="3">
                  <c:v>9077203.166666666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95-4DEE-9427-C7DF148F6DFB}"/>
            </c:ext>
          </c:extLst>
        </c:ser>
        <c:ser>
          <c:idx val="1"/>
          <c:order val="1"/>
          <c:tx>
            <c:strRef>
              <c:f>'시설특성별 비교'!$D$55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비교'!$D$56:$D$59</c:f>
              <c:numCache>
                <c:formatCode>General</c:formatCode>
                <c:ptCount val="4"/>
                <c:pt idx="0">
                  <c:v>794861</c:v>
                </c:pt>
                <c:pt idx="1">
                  <c:v>1522560</c:v>
                </c:pt>
                <c:pt idx="2">
                  <c:v>6366429.583333333</c:v>
                </c:pt>
                <c:pt idx="3">
                  <c:v>9261226.75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95-4DEE-9427-C7DF148F6DFB}"/>
            </c:ext>
          </c:extLst>
        </c:ser>
        <c:ser>
          <c:idx val="2"/>
          <c:order val="2"/>
          <c:tx>
            <c:strRef>
              <c:f>'시설특성별 비교'!$E$55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비교'!$E$56:$E$59</c:f>
              <c:numCache>
                <c:formatCode>General</c:formatCode>
                <c:ptCount val="4"/>
                <c:pt idx="0">
                  <c:v>3783930.9166666665</c:v>
                </c:pt>
                <c:pt idx="1">
                  <c:v>1697152.3333333333</c:v>
                </c:pt>
                <c:pt idx="2">
                  <c:v>6740511.25</c:v>
                </c:pt>
                <c:pt idx="3">
                  <c:v>8126415.916666667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95-4DEE-9427-C7DF148F6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15064527"/>
        <c:axId val="2115059535"/>
      </c:barChart>
      <c:lineChart>
        <c:grouping val="standard"/>
        <c:varyColors val="0"/>
        <c:ser>
          <c:idx val="3"/>
          <c:order val="3"/>
          <c:tx>
            <c:strRef>
              <c:f>'시설특성별 비교'!$I$55</c:f>
              <c:strCache>
                <c:ptCount val="1"/>
                <c:pt idx="0">
                  <c:v>부대시설개수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비교'!$I$56:$I$59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95-4DEE-9427-C7DF148F6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310175"/>
        <c:axId val="2115305599"/>
      </c:lineChart>
      <c:catAx>
        <c:axId val="2115064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059535"/>
        <c:crosses val="autoZero"/>
        <c:auto val="1"/>
        <c:lblAlgn val="ctr"/>
        <c:lblOffset val="100"/>
        <c:noMultiLvlLbl val="0"/>
      </c:catAx>
      <c:valAx>
        <c:axId val="2115059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064527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valAx>
        <c:axId val="211530559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부대시설개수</a:t>
                </a:r>
              </a:p>
            </c:rich>
          </c:tx>
          <c:layout>
            <c:manualLayout>
              <c:xMode val="edge"/>
              <c:yMode val="edge"/>
              <c:x val="0.92403618649965202"/>
              <c:y val="4.036151370224218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310175"/>
        <c:crosses val="max"/>
        <c:crossBetween val="between"/>
      </c:valAx>
      <c:catAx>
        <c:axId val="21153101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3055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비교'!$C$61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비교'!$C$62:$C$65</c:f>
              <c:numCache>
                <c:formatCode>General</c:formatCode>
                <c:ptCount val="4"/>
                <c:pt idx="0">
                  <c:v>4026363.3333333335</c:v>
                </c:pt>
                <c:pt idx="1">
                  <c:v>3321860.8333333335</c:v>
                </c:pt>
                <c:pt idx="2">
                  <c:v>6440608.166666667</c:v>
                </c:pt>
                <c:pt idx="3">
                  <c:v>8835728.583333334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6-4FA4-8B99-23AFF75FC962}"/>
            </c:ext>
          </c:extLst>
        </c:ser>
        <c:ser>
          <c:idx val="1"/>
          <c:order val="1"/>
          <c:tx>
            <c:strRef>
              <c:f>'시설특성별 비교'!$D$61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비교'!$D$62:$D$65</c:f>
              <c:numCache>
                <c:formatCode>General</c:formatCode>
                <c:ptCount val="4"/>
                <c:pt idx="0">
                  <c:v>4160636.0833333335</c:v>
                </c:pt>
                <c:pt idx="1">
                  <c:v>3529517.25</c:v>
                </c:pt>
                <c:pt idx="2">
                  <c:v>5352134.333333333</c:v>
                </c:pt>
                <c:pt idx="3">
                  <c:v>9312734.333333334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66-4FA4-8B99-23AFF75FC962}"/>
            </c:ext>
          </c:extLst>
        </c:ser>
        <c:ser>
          <c:idx val="2"/>
          <c:order val="2"/>
          <c:tx>
            <c:strRef>
              <c:f>'시설특성별 비교'!$E$61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비교'!$E$62:$E$65</c:f>
              <c:numCache>
                <c:formatCode>General</c:formatCode>
                <c:ptCount val="4"/>
                <c:pt idx="0">
                  <c:v>3425968.3333333335</c:v>
                </c:pt>
                <c:pt idx="1">
                  <c:v>5648592.083333333</c:v>
                </c:pt>
                <c:pt idx="2">
                  <c:v>3850328.4166666665</c:v>
                </c:pt>
                <c:pt idx="3">
                  <c:v>9511949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66-4FA4-8B99-23AFF75FC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316463"/>
        <c:axId val="106321871"/>
      </c:barChart>
      <c:lineChart>
        <c:grouping val="standard"/>
        <c:varyColors val="0"/>
        <c:ser>
          <c:idx val="3"/>
          <c:order val="3"/>
          <c:tx>
            <c:strRef>
              <c:f>'시설특성별 비교'!$I$61</c:f>
              <c:strCache>
                <c:ptCount val="1"/>
                <c:pt idx="0">
                  <c:v>부대시설개수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비교'!$I$62:$I$65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66-4FA4-8B99-23AFF75FC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061199"/>
        <c:axId val="2115061615"/>
      </c:lineChart>
      <c:catAx>
        <c:axId val="106316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21871"/>
        <c:crosses val="autoZero"/>
        <c:auto val="1"/>
        <c:lblAlgn val="ctr"/>
        <c:lblOffset val="100"/>
        <c:noMultiLvlLbl val="0"/>
      </c:catAx>
      <c:valAx>
        <c:axId val="106321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16463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valAx>
        <c:axId val="21150616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부대시설개수</a:t>
                </a:r>
              </a:p>
            </c:rich>
          </c:tx>
          <c:layout>
            <c:manualLayout>
              <c:xMode val="edge"/>
              <c:yMode val="edge"/>
              <c:x val="0.92702290076335858"/>
              <c:y val="5.627516072686036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061199"/>
        <c:crosses val="max"/>
        <c:crossBetween val="between"/>
      </c:valAx>
      <c:catAx>
        <c:axId val="21150611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50616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비교'!$C$55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비교'!$C$56:$C$59</c:f>
              <c:numCache>
                <c:formatCode>General</c:formatCode>
                <c:ptCount val="4"/>
                <c:pt idx="0">
                  <c:v>1112098.6666666667</c:v>
                </c:pt>
                <c:pt idx="1">
                  <c:v>1408122.5</c:v>
                </c:pt>
                <c:pt idx="2">
                  <c:v>6769125.416666667</c:v>
                </c:pt>
                <c:pt idx="3">
                  <c:v>9077203.166666666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9F8-A3D7-0B7F3BB048AF}"/>
            </c:ext>
          </c:extLst>
        </c:ser>
        <c:ser>
          <c:idx val="1"/>
          <c:order val="1"/>
          <c:tx>
            <c:strRef>
              <c:f>'시설특성별 비교'!$D$55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비교'!$D$56:$D$59</c:f>
              <c:numCache>
                <c:formatCode>General</c:formatCode>
                <c:ptCount val="4"/>
                <c:pt idx="0">
                  <c:v>794861</c:v>
                </c:pt>
                <c:pt idx="1">
                  <c:v>1522560</c:v>
                </c:pt>
                <c:pt idx="2">
                  <c:v>6366429.583333333</c:v>
                </c:pt>
                <c:pt idx="3">
                  <c:v>9261226.75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9F8-A3D7-0B7F3BB048AF}"/>
            </c:ext>
          </c:extLst>
        </c:ser>
        <c:ser>
          <c:idx val="2"/>
          <c:order val="2"/>
          <c:tx>
            <c:strRef>
              <c:f>'시설특성별 비교'!$E$55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비교'!$E$56:$E$59</c:f>
              <c:numCache>
                <c:formatCode>General</c:formatCode>
                <c:ptCount val="4"/>
                <c:pt idx="0">
                  <c:v>3783930.9166666665</c:v>
                </c:pt>
                <c:pt idx="1">
                  <c:v>1697152.3333333333</c:v>
                </c:pt>
                <c:pt idx="2">
                  <c:v>6740511.25</c:v>
                </c:pt>
                <c:pt idx="3">
                  <c:v>8126415.916666667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9F8-A3D7-0B7F3BB04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78879919"/>
        <c:axId val="1978884911"/>
      </c:barChart>
      <c:lineChart>
        <c:grouping val="standard"/>
        <c:varyColors val="0"/>
        <c:ser>
          <c:idx val="3"/>
          <c:order val="3"/>
          <c:tx>
            <c:strRef>
              <c:f>'시설특성별 비교'!$F$55</c:f>
              <c:strCache>
                <c:ptCount val="1"/>
                <c:pt idx="0">
                  <c:v>지하주차대수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비교'!$F$56:$F$59</c:f>
              <c:numCache>
                <c:formatCode>General</c:formatCode>
                <c:ptCount val="4"/>
                <c:pt idx="0">
                  <c:v>539</c:v>
                </c:pt>
                <c:pt idx="1">
                  <c:v>402</c:v>
                </c:pt>
                <c:pt idx="2">
                  <c:v>949</c:v>
                </c:pt>
                <c:pt idx="3">
                  <c:v>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D0-49F8-A3D7-0B7F3BB048AF}"/>
            </c:ext>
          </c:extLst>
        </c:ser>
        <c:ser>
          <c:idx val="4"/>
          <c:order val="4"/>
          <c:tx>
            <c:strRef>
              <c:f>'시설특성별 비교'!$H$55</c:f>
              <c:strCache>
                <c:ptCount val="1"/>
                <c:pt idx="0">
                  <c:v>지상주차대수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비교'!$H$56:$H$59</c:f>
              <c:numCache>
                <c:formatCode>General</c:formatCode>
                <c:ptCount val="4"/>
                <c:pt idx="0">
                  <c:v>142</c:v>
                </c:pt>
                <c:pt idx="1">
                  <c:v>249</c:v>
                </c:pt>
                <c:pt idx="2">
                  <c:v>294</c:v>
                </c:pt>
                <c:pt idx="3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D0-49F8-A3D7-0B7F3BB04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8885743"/>
        <c:axId val="1978886159"/>
      </c:lineChart>
      <c:catAx>
        <c:axId val="1978879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8884911"/>
        <c:crosses val="autoZero"/>
        <c:auto val="1"/>
        <c:lblAlgn val="ctr"/>
        <c:lblOffset val="100"/>
        <c:noMultiLvlLbl val="0"/>
      </c:catAx>
      <c:valAx>
        <c:axId val="1978884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8879919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valAx>
        <c:axId val="19788861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주차대수</a:t>
                </a:r>
              </a:p>
            </c:rich>
          </c:tx>
          <c:layout>
            <c:manualLayout>
              <c:xMode val="edge"/>
              <c:yMode val="edge"/>
              <c:x val="0.92141666666666644"/>
              <c:y val="4.286899172406233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8885743"/>
        <c:crosses val="max"/>
        <c:crossBetween val="between"/>
      </c:valAx>
      <c:catAx>
        <c:axId val="19788857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788861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비교'!$C$61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비교'!$C$62:$C$65</c:f>
              <c:numCache>
                <c:formatCode>General</c:formatCode>
                <c:ptCount val="4"/>
                <c:pt idx="0">
                  <c:v>4026363.3333333335</c:v>
                </c:pt>
                <c:pt idx="1">
                  <c:v>3321860.8333333335</c:v>
                </c:pt>
                <c:pt idx="2">
                  <c:v>6440608.166666667</c:v>
                </c:pt>
                <c:pt idx="3">
                  <c:v>8835728.583333334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16-4FAD-BB05-4233D74B3CBD}"/>
            </c:ext>
          </c:extLst>
        </c:ser>
        <c:ser>
          <c:idx val="1"/>
          <c:order val="1"/>
          <c:tx>
            <c:strRef>
              <c:f>'시설특성별 비교'!$D$61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비교'!$D$62:$D$65</c:f>
              <c:numCache>
                <c:formatCode>General</c:formatCode>
                <c:ptCount val="4"/>
                <c:pt idx="0">
                  <c:v>4160636.0833333335</c:v>
                </c:pt>
                <c:pt idx="1">
                  <c:v>3529517.25</c:v>
                </c:pt>
                <c:pt idx="2">
                  <c:v>5352134.333333333</c:v>
                </c:pt>
                <c:pt idx="3">
                  <c:v>9312734.333333334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16-4FAD-BB05-4233D74B3CBD}"/>
            </c:ext>
          </c:extLst>
        </c:ser>
        <c:ser>
          <c:idx val="2"/>
          <c:order val="2"/>
          <c:tx>
            <c:strRef>
              <c:f>'시설특성별 비교'!$E$61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비교'!$E$62:$E$65</c:f>
              <c:numCache>
                <c:formatCode>General</c:formatCode>
                <c:ptCount val="4"/>
                <c:pt idx="0">
                  <c:v>3425968.3333333335</c:v>
                </c:pt>
                <c:pt idx="1">
                  <c:v>5648592.083333333</c:v>
                </c:pt>
                <c:pt idx="2">
                  <c:v>3850328.4166666665</c:v>
                </c:pt>
                <c:pt idx="3">
                  <c:v>9511949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16-4FAD-BB05-4233D74B3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15081167"/>
        <c:axId val="2115081583"/>
      </c:barChart>
      <c:lineChart>
        <c:grouping val="standard"/>
        <c:varyColors val="0"/>
        <c:ser>
          <c:idx val="3"/>
          <c:order val="3"/>
          <c:tx>
            <c:strRef>
              <c:f>'시설특성별 비교'!$F$61</c:f>
              <c:strCache>
                <c:ptCount val="1"/>
                <c:pt idx="0">
                  <c:v>지하주차대수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비교'!$F$62:$F$65</c:f>
              <c:numCache>
                <c:formatCode>General</c:formatCode>
                <c:ptCount val="4"/>
                <c:pt idx="0">
                  <c:v>702</c:v>
                </c:pt>
                <c:pt idx="1">
                  <c:v>1051</c:v>
                </c:pt>
                <c:pt idx="2">
                  <c:v>579</c:v>
                </c:pt>
                <c:pt idx="3">
                  <c:v>743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16-4FAD-BB05-4233D74B3CBD}"/>
            </c:ext>
          </c:extLst>
        </c:ser>
        <c:ser>
          <c:idx val="4"/>
          <c:order val="4"/>
          <c:tx>
            <c:strRef>
              <c:f>'시설특성별 비교'!$G$61</c:f>
              <c:strCache>
                <c:ptCount val="1"/>
                <c:pt idx="0">
                  <c:v>지상주차대수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비교'!$G$62:$G$65</c:f>
              <c:numCache>
                <c:formatCode>General</c:formatCode>
                <c:ptCount val="4"/>
                <c:pt idx="0">
                  <c:v>113</c:v>
                </c:pt>
                <c:pt idx="1">
                  <c:v>87</c:v>
                </c:pt>
                <c:pt idx="2">
                  <c:v>126</c:v>
                </c:pt>
                <c:pt idx="3">
                  <c:v>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516-4FAD-BB05-4233D74B3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2711855"/>
        <c:axId val="1902711439"/>
      </c:lineChart>
      <c:catAx>
        <c:axId val="2115081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081583"/>
        <c:crosses val="autoZero"/>
        <c:auto val="1"/>
        <c:lblAlgn val="ctr"/>
        <c:lblOffset val="100"/>
        <c:noMultiLvlLbl val="0"/>
      </c:catAx>
      <c:valAx>
        <c:axId val="211508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5081167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valAx>
        <c:axId val="190271143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주차대수</a:t>
                </a:r>
              </a:p>
            </c:rich>
          </c:tx>
          <c:layout>
            <c:manualLayout>
              <c:xMode val="edge"/>
              <c:yMode val="edge"/>
              <c:x val="0.92141666666666644"/>
              <c:y val="4.750936295376070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2711855"/>
        <c:crosses val="max"/>
        <c:crossBetween val="between"/>
      </c:valAx>
      <c:catAx>
        <c:axId val="1902711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27114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전기공용_우리단지총액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Sheet1!$B$2:$C$3</c:f>
              <c:multiLvlStrCache>
                <c:ptCount val="2"/>
                <c:lvl>
                  <c:pt idx="0">
                    <c:v>상반기</c:v>
                  </c:pt>
                  <c:pt idx="1">
                    <c:v>상반기</c:v>
                  </c:pt>
                </c:lvl>
                <c:lvl>
                  <c:pt idx="0">
                    <c:v>2018</c:v>
                  </c:pt>
                  <c:pt idx="1">
                    <c:v>2021</c:v>
                  </c:pt>
                </c:lvl>
              </c:multiLvlStrCache>
            </c:multiLvl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7582561</c:v>
                </c:pt>
                <c:pt idx="1">
                  <c:v>5086218.3329999996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0F-4B1C-8804-5E526C366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5871183"/>
        <c:axId val="485874511"/>
      </c:barChart>
      <c:catAx>
        <c:axId val="48587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874511"/>
        <c:crosses val="autoZero"/>
        <c:auto val="1"/>
        <c:lblAlgn val="ctr"/>
        <c:lblOffset val="100"/>
        <c:noMultiLvlLbl val="0"/>
      </c:catAx>
      <c:valAx>
        <c:axId val="48587451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원</a:t>
                </a:r>
              </a:p>
            </c:rich>
          </c:tx>
          <c:layout>
            <c:manualLayout>
              <c:xMode val="edge"/>
              <c:yMode val="edge"/>
              <c:x val="3.0576789437109102E-2"/>
              <c:y val="2.95454917846252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871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전기공용_우리단지총액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Sheet1!$B$5:$C$6</c:f>
              <c:multiLvlStrCache>
                <c:ptCount val="2"/>
                <c:lvl>
                  <c:pt idx="0">
                    <c:v>상반기</c:v>
                  </c:pt>
                  <c:pt idx="1">
                    <c:v>상반기</c:v>
                  </c:pt>
                </c:lvl>
                <c:lvl>
                  <c:pt idx="0">
                    <c:v>2018</c:v>
                  </c:pt>
                  <c:pt idx="1">
                    <c:v>2021</c:v>
                  </c:pt>
                </c:lvl>
              </c:multiLvlStrCache>
            </c:multiLvlStrRef>
          </c:cat>
          <c:val>
            <c:numRef>
              <c:f>Sheet1!$D$5:$D$6</c:f>
              <c:numCache>
                <c:formatCode>General</c:formatCode>
                <c:ptCount val="2"/>
                <c:pt idx="0">
                  <c:v>4183031.6669999999</c:v>
                </c:pt>
                <c:pt idx="1">
                  <c:v>5270985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CF-47B5-812F-6B0A260B1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7356543"/>
        <c:axId val="497363615"/>
      </c:barChart>
      <c:catAx>
        <c:axId val="49735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363615"/>
        <c:crosses val="autoZero"/>
        <c:auto val="1"/>
        <c:lblAlgn val="ctr"/>
        <c:lblOffset val="100"/>
        <c:noMultiLvlLbl val="0"/>
      </c:catAx>
      <c:valAx>
        <c:axId val="49736361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원</a:t>
                </a:r>
                <a:endParaRPr lang="en-US" altLang="ko-KR"/>
              </a:p>
            </c:rich>
          </c:tx>
          <c:layout>
            <c:manualLayout>
              <c:xMode val="edge"/>
              <c:yMode val="edge"/>
              <c:x val="3.0555555555555555E-2"/>
              <c:y val="3.363079615048120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356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C0-4A7D-9701-C30E061389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C0-4A7D-9701-C30E06138936}"/>
              </c:ext>
            </c:extLst>
          </c:dPt>
          <c:cat>
            <c:strRef>
              <c:f>Sheet1!$A$3:$A$4</c:f>
              <c:strCache>
                <c:ptCount val="2"/>
                <c:pt idx="0">
                  <c:v>에너지 절감 필요 아파트</c:v>
                </c:pt>
                <c:pt idx="1">
                  <c:v>그 외 아파트</c:v>
                </c:pt>
              </c:strCache>
            </c:strRef>
          </c:cat>
          <c:val>
            <c:numRef>
              <c:f>Sheet1!$B$3:$B$4</c:f>
              <c:numCache>
                <c:formatCode>0%</c:formatCode>
                <c:ptCount val="2"/>
                <c:pt idx="0">
                  <c:v>3.4210526315789476E-2</c:v>
                </c:pt>
                <c:pt idx="1">
                  <c:v>0.96578947368421053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C0-4A7D-9701-C30E061389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아파트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Sheet1!$B$18:$B$20</c:f>
              <c:numCache>
                <c:formatCode>0</c:formatCode>
                <c:ptCount val="3"/>
                <c:pt idx="0">
                  <c:v>58.652272051168239</c:v>
                </c:pt>
                <c:pt idx="1">
                  <c:v>59.330933683153241</c:v>
                </c:pt>
                <c:pt idx="2">
                  <c:v>59.72244634500565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E3-47FA-A4F9-1D65CE33B8DE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일반 단독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Sheet1!$C$18:$C$20</c:f>
              <c:numCache>
                <c:formatCode>0</c:formatCode>
                <c:ptCount val="3"/>
                <c:pt idx="0">
                  <c:v>14.495146362720623</c:v>
                </c:pt>
                <c:pt idx="1">
                  <c:v>13.93833667194354</c:v>
                </c:pt>
                <c:pt idx="2">
                  <c:v>13.534363916324619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E3-47FA-A4F9-1D65CE33B8DE}"/>
            </c:ext>
          </c:extLst>
        </c:ser>
        <c:ser>
          <c:idx val="2"/>
          <c:order val="2"/>
          <c:tx>
            <c:strRef>
              <c:f>Sheet1!$D$17</c:f>
              <c:strCache>
                <c:ptCount val="1"/>
                <c:pt idx="0">
                  <c:v>다세대 주택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Sheet1!$D$18:$D$20</c:f>
              <c:numCache>
                <c:formatCode>0</c:formatCode>
                <c:ptCount val="3"/>
                <c:pt idx="0">
                  <c:v>11.593257627459684</c:v>
                </c:pt>
                <c:pt idx="1">
                  <c:v>11.537827921995319</c:v>
                </c:pt>
                <c:pt idx="2">
                  <c:v>11.424263345041547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3-47FA-A4F9-1D65CE33B8DE}"/>
            </c:ext>
          </c:extLst>
        </c:ser>
        <c:ser>
          <c:idx val="3"/>
          <c:order val="3"/>
          <c:tx>
            <c:strRef>
              <c:f>Sheet1!$E$17</c:f>
              <c:strCache>
                <c:ptCount val="1"/>
                <c:pt idx="0">
                  <c:v>다가구 단독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Sheet1!$E$18:$E$20</c:f>
              <c:numCache>
                <c:formatCode>0</c:formatCode>
                <c:ptCount val="3"/>
                <c:pt idx="0">
                  <c:v>4.4965457549520629</c:v>
                </c:pt>
                <c:pt idx="1">
                  <c:v>4.3125157827917784</c:v>
                </c:pt>
                <c:pt idx="2">
                  <c:v>4.1387180363426639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E3-47FA-A4F9-1D65CE33B8DE}"/>
            </c:ext>
          </c:extLst>
        </c:ser>
        <c:ser>
          <c:idx val="4"/>
          <c:order val="4"/>
          <c:tx>
            <c:strRef>
              <c:f>Sheet1!$F$17</c:f>
              <c:strCache>
                <c:ptCount val="1"/>
                <c:pt idx="0">
                  <c:v>주택이외 거처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Sheet1!$F$18:$F$20</c:f>
              <c:numCache>
                <c:formatCode>0</c:formatCode>
                <c:ptCount val="3"/>
                <c:pt idx="0">
                  <c:v>4.4679023684727062</c:v>
                </c:pt>
                <c:pt idx="1">
                  <c:v>4.7147575121883625</c:v>
                </c:pt>
                <c:pt idx="2">
                  <c:v>5.1258051328262715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E3-47FA-A4F9-1D65CE33B8DE}"/>
            </c:ext>
          </c:extLst>
        </c:ser>
        <c:ser>
          <c:idx val="5"/>
          <c:order val="5"/>
          <c:tx>
            <c:strRef>
              <c:f>Sheet1!$G$17</c:f>
              <c:strCache>
                <c:ptCount val="1"/>
                <c:pt idx="0">
                  <c:v>영업겸용 단독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Sheet1!$G$18:$G$20</c:f>
              <c:numCache>
                <c:formatCode>0</c:formatCode>
                <c:ptCount val="3"/>
                <c:pt idx="0">
                  <c:v>2.402723413403165</c:v>
                </c:pt>
                <c:pt idx="1">
                  <c:v>2.3426446460670176</c:v>
                </c:pt>
                <c:pt idx="2">
                  <c:v>2.2878926018757757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0E3-47FA-A4F9-1D65CE33B8DE}"/>
            </c:ext>
          </c:extLst>
        </c:ser>
        <c:ser>
          <c:idx val="6"/>
          <c:order val="6"/>
          <c:tx>
            <c:strRef>
              <c:f>Sheet1!$H$17</c:f>
              <c:strCache>
                <c:ptCount val="1"/>
                <c:pt idx="0">
                  <c:v>연립주택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Sheet1!$H$18:$H$20</c:f>
              <c:numCache>
                <c:formatCode>0</c:formatCode>
                <c:ptCount val="3"/>
                <c:pt idx="0">
                  <c:v>2.7557895858021122</c:v>
                </c:pt>
                <c:pt idx="1">
                  <c:v>2.7036382265577314</c:v>
                </c:pt>
                <c:pt idx="2">
                  <c:v>2.6712385836719243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E3-47FA-A4F9-1D65CE33B8DE}"/>
            </c:ext>
          </c:extLst>
        </c:ser>
        <c:ser>
          <c:idx val="7"/>
          <c:order val="7"/>
          <c:tx>
            <c:strRef>
              <c:f>Sheet1!$I$17</c:f>
              <c:strCache>
                <c:ptCount val="1"/>
                <c:pt idx="0">
                  <c:v>비거주용 건물내주택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Sheet1!$A$18:$A$20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Sheet1!$I$18:$I$20</c:f>
              <c:numCache>
                <c:formatCode>0</c:formatCode>
                <c:ptCount val="3"/>
                <c:pt idx="0">
                  <c:v>1.1363628360214071</c:v>
                </c:pt>
                <c:pt idx="1">
                  <c:v>1.1193455553030074</c:v>
                </c:pt>
                <c:pt idx="2">
                  <c:v>1.0952720389115504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0E3-47FA-A4F9-1D65CE33B8D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318092048"/>
        <c:axId val="1318094544"/>
      </c:barChart>
      <c:catAx>
        <c:axId val="1318092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8094544"/>
        <c:crosses val="autoZero"/>
        <c:auto val="1"/>
        <c:lblAlgn val="ctr"/>
        <c:lblOffset val="100"/>
        <c:noMultiLvlLbl val="0"/>
      </c:catAx>
      <c:valAx>
        <c:axId val="1318094544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809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571-43EC-8AB7-C0B7BE36B2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571-43EC-8AB7-C0B7BE36B2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571-43EC-8AB7-C0B7BE36B2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Sheet1!$A$1:$C$1</c:f>
              <c:strCache>
                <c:ptCount val="3"/>
                <c:pt idx="0">
                  <c:v>도시가스</c:v>
                </c:pt>
                <c:pt idx="1">
                  <c:v>난방</c:v>
                </c:pt>
                <c:pt idx="2">
                  <c:v>전기</c:v>
                </c:pt>
              </c:strCache>
            </c:strRef>
          </c:cat>
          <c:val>
            <c:numRef>
              <c:f>Sheet1!$A$2:$C$2</c:f>
              <c:numCache>
                <c:formatCode>General</c:formatCode>
                <c:ptCount val="3"/>
                <c:pt idx="0">
                  <c:v>178409.49</c:v>
                </c:pt>
                <c:pt idx="1">
                  <c:v>49616.58</c:v>
                </c:pt>
                <c:pt idx="2">
                  <c:v>120819.13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71-43EC-8AB7-C0B7BE36B2F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평균에너지사용금액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7E7-4DFC-8C30-1C1F58F8E2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7E7-4DFC-8C30-1C1F58F8E2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7E7-4DFC-8C30-1C1F58F8E2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급탕비</c:v>
                </c:pt>
                <c:pt idx="1">
                  <c:v>난방비</c:v>
                </c:pt>
                <c:pt idx="2">
                  <c:v>전기료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20497323.0721047</c:v>
                </c:pt>
                <c:pt idx="1">
                  <c:v>39527134.225377597</c:v>
                </c:pt>
                <c:pt idx="2">
                  <c:v>41968546.442698799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E7-4DFC-8C30-1C1F58F8E2A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계약방식_세대수_평균공용전기료!$B$1</c:f>
              <c:strCache>
                <c:ptCount val="1"/>
                <c:pt idx="0">
                  <c:v>단일계약_평균공용전기료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계약방식_세대수_평균공용전기료!$A$2:$A$8</c:f>
              <c:numCache>
                <c:formatCode>General</c:formatCode>
                <c:ptCount val="7"/>
                <c:pt idx="0">
                  <c:v>300</c:v>
                </c:pt>
                <c:pt idx="1">
                  <c:v>500</c:v>
                </c:pt>
                <c:pt idx="2">
                  <c:v>700</c:v>
                </c:pt>
                <c:pt idx="3">
                  <c:v>900</c:v>
                </c:pt>
                <c:pt idx="4">
                  <c:v>1100</c:v>
                </c:pt>
                <c:pt idx="5">
                  <c:v>1300</c:v>
                </c:pt>
                <c:pt idx="6">
                  <c:v>4000</c:v>
                </c:pt>
              </c:numCache>
            </c:numRef>
          </c:cat>
          <c:val>
            <c:numRef>
              <c:f>계약방식_세대수_평균공용전기료!$B$2:$B$8</c:f>
              <c:numCache>
                <c:formatCode>General</c:formatCode>
                <c:ptCount val="7"/>
                <c:pt idx="0">
                  <c:v>1543993.3062720599</c:v>
                </c:pt>
                <c:pt idx="1">
                  <c:v>3278734.0807240698</c:v>
                </c:pt>
                <c:pt idx="2">
                  <c:v>2603723.7078831499</c:v>
                </c:pt>
                <c:pt idx="3">
                  <c:v>3249362.4866972398</c:v>
                </c:pt>
                <c:pt idx="4">
                  <c:v>6175641.9047619002</c:v>
                </c:pt>
                <c:pt idx="5">
                  <c:v>5892902.7455752203</c:v>
                </c:pt>
                <c:pt idx="6">
                  <c:v>9756020.1219336204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D3-46CB-A7EF-1BCF4031D123}"/>
            </c:ext>
          </c:extLst>
        </c:ser>
        <c:ser>
          <c:idx val="2"/>
          <c:order val="1"/>
          <c:tx>
            <c:strRef>
              <c:f>계약방식_세대수_평균공용전기료!$C$1</c:f>
              <c:strCache>
                <c:ptCount val="1"/>
                <c:pt idx="0">
                  <c:v>종합계약_평균공용전기료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계약방식_세대수_평균공용전기료!$A$2:$A$8</c:f>
              <c:numCache>
                <c:formatCode>General</c:formatCode>
                <c:ptCount val="7"/>
                <c:pt idx="0">
                  <c:v>300</c:v>
                </c:pt>
                <c:pt idx="1">
                  <c:v>500</c:v>
                </c:pt>
                <c:pt idx="2">
                  <c:v>700</c:v>
                </c:pt>
                <c:pt idx="3">
                  <c:v>900</c:v>
                </c:pt>
                <c:pt idx="4">
                  <c:v>1100</c:v>
                </c:pt>
                <c:pt idx="5">
                  <c:v>1300</c:v>
                </c:pt>
                <c:pt idx="6">
                  <c:v>4000</c:v>
                </c:pt>
              </c:numCache>
            </c:numRef>
          </c:cat>
          <c:val>
            <c:numRef>
              <c:f>계약방식_세대수_평균공용전기료!$C$2:$C$8</c:f>
              <c:numCache>
                <c:formatCode>General</c:formatCode>
                <c:ptCount val="7"/>
                <c:pt idx="0">
                  <c:v>2844637.3614718602</c:v>
                </c:pt>
                <c:pt idx="1">
                  <c:v>4971533.4402654804</c:v>
                </c:pt>
                <c:pt idx="2">
                  <c:v>5403896.2162740901</c:v>
                </c:pt>
                <c:pt idx="3">
                  <c:v>10837989.526011501</c:v>
                </c:pt>
                <c:pt idx="4">
                  <c:v>10487841.3607594</c:v>
                </c:pt>
                <c:pt idx="5">
                  <c:v>7125414.4567901203</c:v>
                </c:pt>
                <c:pt idx="6">
                  <c:v>21121500.304597698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D3-46CB-A7EF-1BCF4031D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5892720"/>
        <c:axId val="1135893136"/>
      </c:lineChart>
      <c:catAx>
        <c:axId val="113589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35893136"/>
        <c:crosses val="autoZero"/>
        <c:auto val="1"/>
        <c:lblAlgn val="ctr"/>
        <c:lblOffset val="100"/>
        <c:noMultiLvlLbl val="0"/>
      </c:catAx>
      <c:valAx>
        <c:axId val="113589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3589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879771640143234"/>
          <c:y val="6.8528374939451381E-2"/>
          <c:w val="0.77074232013707156"/>
          <c:h val="0.61809398141556959"/>
        </c:manualLayout>
      </c:layout>
      <c:lineChart>
        <c:grouping val="standard"/>
        <c:varyColors val="0"/>
        <c:ser>
          <c:idx val="1"/>
          <c:order val="0"/>
          <c:tx>
            <c:strRef>
              <c:f>'#7, 8 계약방식_준공년도_평균공용전기료'!$B$1</c:f>
              <c:strCache>
                <c:ptCount val="1"/>
                <c:pt idx="0">
                  <c:v>단일계약_평균공용전기료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'#7, 8 계약방식_준공년도_평균공용전기료'!$A$2:$A$6</c:f>
              <c:numCache>
                <c:formatCode>General</c:formatCode>
                <c:ptCount val="5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  <c:pt idx="3">
                  <c:v>2010</c:v>
                </c:pt>
                <c:pt idx="4">
                  <c:v>2020</c:v>
                </c:pt>
              </c:numCache>
            </c:numRef>
          </c:cat>
          <c:val>
            <c:numRef>
              <c:f>'#7, 8 계약방식_준공년도_평균공용전기료'!$B$2:$B$6</c:f>
              <c:numCache>
                <c:formatCode>General</c:formatCode>
                <c:ptCount val="5"/>
                <c:pt idx="0">
                  <c:v>1428707.8095237999</c:v>
                </c:pt>
                <c:pt idx="1">
                  <c:v>3423560.26278659</c:v>
                </c:pt>
                <c:pt idx="2">
                  <c:v>3013581.68908585</c:v>
                </c:pt>
                <c:pt idx="3">
                  <c:v>3444214.0769068599</c:v>
                </c:pt>
                <c:pt idx="4">
                  <c:v>6715325.6758104702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90-4396-90F5-4A925DB26D6C}"/>
            </c:ext>
          </c:extLst>
        </c:ser>
        <c:ser>
          <c:idx val="2"/>
          <c:order val="1"/>
          <c:tx>
            <c:strRef>
              <c:f>'#7, 8 계약방식_준공년도_평균공용전기료'!$C$1</c:f>
              <c:strCache>
                <c:ptCount val="1"/>
                <c:pt idx="0">
                  <c:v>종합계약_평균공용전기료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'#7, 8 계약방식_준공년도_평균공용전기료'!$A$2:$A$6</c:f>
              <c:numCache>
                <c:formatCode>General</c:formatCode>
                <c:ptCount val="5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  <c:pt idx="3">
                  <c:v>2010</c:v>
                </c:pt>
                <c:pt idx="4">
                  <c:v>2020</c:v>
                </c:pt>
              </c:numCache>
            </c:numRef>
          </c:cat>
          <c:val>
            <c:numRef>
              <c:f>'#7, 8 계약방식_준공년도_평균공용전기료'!$C$2:$C$6</c:f>
              <c:numCache>
                <c:formatCode>General</c:formatCode>
                <c:ptCount val="5"/>
                <c:pt idx="1">
                  <c:v>472137.38095238002</c:v>
                </c:pt>
                <c:pt idx="2">
                  <c:v>9681589.7476190403</c:v>
                </c:pt>
                <c:pt idx="3">
                  <c:v>8442938.6798941791</c:v>
                </c:pt>
                <c:pt idx="4">
                  <c:v>7165448.0970654599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90-4396-90F5-4A925DB26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296032"/>
        <c:axId val="638296448"/>
      </c:lineChart>
      <c:catAx>
        <c:axId val="6382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296448"/>
        <c:crosses val="autoZero"/>
        <c:auto val="1"/>
        <c:lblAlgn val="ctr"/>
        <c:lblOffset val="100"/>
        <c:noMultiLvlLbl val="0"/>
      </c:catAx>
      <c:valAx>
        <c:axId val="63829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29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비교'!$C$55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비교'!$C$56:$C$59</c:f>
              <c:numCache>
                <c:formatCode>General</c:formatCode>
                <c:ptCount val="4"/>
                <c:pt idx="0">
                  <c:v>1112098.6666666667</c:v>
                </c:pt>
                <c:pt idx="1">
                  <c:v>1408122.5</c:v>
                </c:pt>
                <c:pt idx="2">
                  <c:v>6769125.416666667</c:v>
                </c:pt>
                <c:pt idx="3">
                  <c:v>9077203.166666666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B-4614-AEA9-1C14C4068A69}"/>
            </c:ext>
          </c:extLst>
        </c:ser>
        <c:ser>
          <c:idx val="1"/>
          <c:order val="1"/>
          <c:tx>
            <c:strRef>
              <c:f>'시설특성별 비교'!$D$55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비교'!$D$56:$D$59</c:f>
              <c:numCache>
                <c:formatCode>General</c:formatCode>
                <c:ptCount val="4"/>
                <c:pt idx="0">
                  <c:v>794861</c:v>
                </c:pt>
                <c:pt idx="1">
                  <c:v>1522560</c:v>
                </c:pt>
                <c:pt idx="2">
                  <c:v>6366429.583333333</c:v>
                </c:pt>
                <c:pt idx="3">
                  <c:v>9261226.75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AB-4614-AEA9-1C14C4068A69}"/>
            </c:ext>
          </c:extLst>
        </c:ser>
        <c:ser>
          <c:idx val="2"/>
          <c:order val="2"/>
          <c:tx>
            <c:strRef>
              <c:f>'시설특성별 비교'!$E$55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비교'!$E$56:$E$59</c:f>
              <c:numCache>
                <c:formatCode>General</c:formatCode>
                <c:ptCount val="4"/>
                <c:pt idx="0">
                  <c:v>3783930.9166666665</c:v>
                </c:pt>
                <c:pt idx="1">
                  <c:v>1697152.3333333333</c:v>
                </c:pt>
                <c:pt idx="2">
                  <c:v>6740511.25</c:v>
                </c:pt>
                <c:pt idx="3">
                  <c:v>8126415.916666667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AB-4614-AEA9-1C14C4068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44617391"/>
        <c:axId val="1644618223"/>
      </c:barChart>
      <c:catAx>
        <c:axId val="164461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4618223"/>
        <c:crosses val="autoZero"/>
        <c:auto val="1"/>
        <c:lblAlgn val="ctr"/>
        <c:lblOffset val="100"/>
        <c:noMultiLvlLbl val="0"/>
      </c:catAx>
      <c:valAx>
        <c:axId val="164461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4617391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비교'!$C$61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비교'!$C$62:$C$65</c:f>
              <c:numCache>
                <c:formatCode>General</c:formatCode>
                <c:ptCount val="4"/>
                <c:pt idx="0">
                  <c:v>4026363.3333333335</c:v>
                </c:pt>
                <c:pt idx="1">
                  <c:v>3321860.8333333335</c:v>
                </c:pt>
                <c:pt idx="2">
                  <c:v>6440608.166666667</c:v>
                </c:pt>
                <c:pt idx="3">
                  <c:v>8835728.583333334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9-4E57-94A2-7670913B1078}"/>
            </c:ext>
          </c:extLst>
        </c:ser>
        <c:ser>
          <c:idx val="1"/>
          <c:order val="1"/>
          <c:tx>
            <c:strRef>
              <c:f>'시설특성별 비교'!$D$61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비교'!$D$62:$D$65</c:f>
              <c:numCache>
                <c:formatCode>General</c:formatCode>
                <c:ptCount val="4"/>
                <c:pt idx="0">
                  <c:v>4160636.0833333335</c:v>
                </c:pt>
                <c:pt idx="1">
                  <c:v>3529517.25</c:v>
                </c:pt>
                <c:pt idx="2">
                  <c:v>5352134.333333333</c:v>
                </c:pt>
                <c:pt idx="3">
                  <c:v>9312734.333333334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B9-4E57-94A2-7670913B1078}"/>
            </c:ext>
          </c:extLst>
        </c:ser>
        <c:ser>
          <c:idx val="2"/>
          <c:order val="2"/>
          <c:tx>
            <c:strRef>
              <c:f>'시설특성별 비교'!$E$61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비교'!$B$62:$B$65</c:f>
              <c:strCache>
                <c:ptCount val="4"/>
                <c:pt idx="0">
                  <c:v>홍도1단지</c:v>
                </c:pt>
                <c:pt idx="1">
                  <c:v>지족20단지</c:v>
                </c:pt>
                <c:pt idx="2">
                  <c:v>관평5단지</c:v>
                </c:pt>
                <c:pt idx="3">
                  <c:v>관평3단지</c:v>
                </c:pt>
              </c:strCache>
            </c:strRef>
          </c:cat>
          <c:val>
            <c:numRef>
              <c:f>'시설특성별 비교'!$E$62:$E$65</c:f>
              <c:numCache>
                <c:formatCode>General</c:formatCode>
                <c:ptCount val="4"/>
                <c:pt idx="0">
                  <c:v>3425968.3333333335</c:v>
                </c:pt>
                <c:pt idx="1">
                  <c:v>5648592.083333333</c:v>
                </c:pt>
                <c:pt idx="2">
                  <c:v>3850328.4166666665</c:v>
                </c:pt>
                <c:pt idx="3">
                  <c:v>9511949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B9-4E57-94A2-7670913B1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95739823"/>
        <c:axId val="1995737327"/>
      </c:barChart>
      <c:catAx>
        <c:axId val="199573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5737327"/>
        <c:crosses val="autoZero"/>
        <c:auto val="1"/>
        <c:lblAlgn val="ctr"/>
        <c:lblOffset val="100"/>
        <c:noMultiLvlLbl val="0"/>
      </c:catAx>
      <c:valAx>
        <c:axId val="199573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5739823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'시설특성별 비교'!$C$55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비교'!$C$56:$C$59</c:f>
              <c:numCache>
                <c:formatCode>General</c:formatCode>
                <c:ptCount val="4"/>
                <c:pt idx="0">
                  <c:v>1112098.6666666667</c:v>
                </c:pt>
                <c:pt idx="1">
                  <c:v>1408122.5</c:v>
                </c:pt>
                <c:pt idx="2">
                  <c:v>6769125.416666667</c:v>
                </c:pt>
                <c:pt idx="3">
                  <c:v>9077203.166666666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00-44EF-90D5-171DDD4B68C5}"/>
            </c:ext>
          </c:extLst>
        </c:ser>
        <c:ser>
          <c:idx val="1"/>
          <c:order val="1"/>
          <c:tx>
            <c:strRef>
              <c:f>'시설특성별 비교'!$D$55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비교'!$D$56:$D$59</c:f>
              <c:numCache>
                <c:formatCode>General</c:formatCode>
                <c:ptCount val="4"/>
                <c:pt idx="0">
                  <c:v>794861</c:v>
                </c:pt>
                <c:pt idx="1">
                  <c:v>1522560</c:v>
                </c:pt>
                <c:pt idx="2">
                  <c:v>6366429.583333333</c:v>
                </c:pt>
                <c:pt idx="3">
                  <c:v>9261226.75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00-44EF-90D5-171DDD4B68C5}"/>
            </c:ext>
          </c:extLst>
        </c:ser>
        <c:ser>
          <c:idx val="2"/>
          <c:order val="2"/>
          <c:tx>
            <c:strRef>
              <c:f>'시설특성별 비교'!$E$55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'시설특성별 비교'!$B$56:$B$59</c:f>
              <c:strCache>
                <c:ptCount val="4"/>
                <c:pt idx="0">
                  <c:v>가양2단지</c:v>
                </c:pt>
                <c:pt idx="1">
                  <c:v>지족10단지</c:v>
                </c:pt>
                <c:pt idx="2">
                  <c:v>지족21단지</c:v>
                </c:pt>
                <c:pt idx="3">
                  <c:v>관평2단지</c:v>
                </c:pt>
              </c:strCache>
            </c:strRef>
          </c:cat>
          <c:val>
            <c:numRef>
              <c:f>'시설특성별 비교'!$E$56:$E$59</c:f>
              <c:numCache>
                <c:formatCode>General</c:formatCode>
                <c:ptCount val="4"/>
                <c:pt idx="0">
                  <c:v>3783930.9166666665</c:v>
                </c:pt>
                <c:pt idx="1">
                  <c:v>1697152.3333333333</c:v>
                </c:pt>
                <c:pt idx="2">
                  <c:v>6740511.25</c:v>
                </c:pt>
                <c:pt idx="3">
                  <c:v>8126415.916666667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00-44EF-90D5-171DDD4B6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06154175"/>
        <c:axId val="1906154591"/>
      </c:barChart>
      <c:lineChart>
        <c:grouping val="standard"/>
        <c:varyColors val="0"/>
        <c:ser>
          <c:idx val="3"/>
          <c:order val="3"/>
          <c:tx>
            <c:strRef>
              <c:f>'시설특성별 비교'!$G$55</c:f>
              <c:strCache>
                <c:ptCount val="1"/>
                <c:pt idx="0">
                  <c:v>승강기대수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'시설특성별 비교'!$A$56:$A$59</c:f>
              <c:strCache>
                <c:ptCount val="4"/>
                <c:pt idx="0">
                  <c:v>A30009002</c:v>
                </c:pt>
                <c:pt idx="1">
                  <c:v>A30533004</c:v>
                </c:pt>
                <c:pt idx="2">
                  <c:v>A30533009</c:v>
                </c:pt>
                <c:pt idx="3">
                  <c:v>A30550906</c:v>
                </c:pt>
              </c:strCache>
            </c:strRef>
          </c:cat>
          <c:val>
            <c:numRef>
              <c:f>'시설특성별 비교'!$G$56:$G$59</c:f>
              <c:numCache>
                <c:formatCode>General</c:formatCode>
                <c:ptCount val="4"/>
                <c:pt idx="0">
                  <c:v>17</c:v>
                </c:pt>
                <c:pt idx="1">
                  <c:v>14</c:v>
                </c:pt>
                <c:pt idx="2">
                  <c:v>18</c:v>
                </c:pt>
                <c:pt idx="3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00-44EF-90D5-171DDD4B6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5348623"/>
        <c:axId val="2005341135"/>
      </c:lineChart>
      <c:catAx>
        <c:axId val="190615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6154591"/>
        <c:crosses val="autoZero"/>
        <c:auto val="1"/>
        <c:lblAlgn val="ctr"/>
        <c:lblOffset val="100"/>
        <c:noMultiLvlLbl val="0"/>
      </c:catAx>
      <c:valAx>
        <c:axId val="190615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6154175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ko-KR" altLang="en-US"/>
                    <a:t>백만원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valAx>
        <c:axId val="200534113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대수</a:t>
                </a:r>
              </a:p>
            </c:rich>
          </c:tx>
          <c:layout>
            <c:manualLayout>
              <c:xMode val="edge"/>
              <c:yMode val="edge"/>
              <c:x val="0.92419444444444443"/>
              <c:y val="4.009598452568862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5348623"/>
        <c:crosses val="max"/>
        <c:crossBetween val="between"/>
      </c:valAx>
      <c:catAx>
        <c:axId val="20053486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053411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6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2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9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9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7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85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6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49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8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7563-860F-4340-BDD4-4E7DAA74F30C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C46F-0B72-48A7-B051-7BF4EC402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1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0D4255C-B6D6-4FA1-9F90-F95C58FC52AA}"/>
              </a:ext>
            </a:extLst>
          </p:cNvPr>
          <p:cNvGrpSpPr/>
          <p:nvPr/>
        </p:nvGrpSpPr>
        <p:grpSpPr>
          <a:xfrm>
            <a:off x="213360" y="288595"/>
            <a:ext cx="6421120" cy="392851"/>
            <a:chOff x="213360" y="456235"/>
            <a:chExt cx="6421120" cy="39285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64DA39-344C-4F10-B7E7-814FAD98027B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1" y="849086"/>
              <a:ext cx="642111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46C7B5-ABD1-4F5A-802D-847A66107DFE}"/>
                </a:ext>
              </a:extLst>
            </p:cNvPr>
            <p:cNvSpPr txBox="1"/>
            <p:nvPr/>
          </p:nvSpPr>
          <p:spPr>
            <a:xfrm>
              <a:off x="213360" y="456235"/>
              <a:ext cx="631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공동주택 공용부분 에너지 사용 분석 </a:t>
              </a:r>
            </a:p>
          </p:txBody>
        </p:sp>
      </p:grpSp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6C6F6E15-D4A7-43B3-81B7-D5A1CA49F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919608"/>
              </p:ext>
            </p:extLst>
          </p:nvPr>
        </p:nvGraphicFramePr>
        <p:xfrm>
          <a:off x="213360" y="739989"/>
          <a:ext cx="6421120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1162310837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664538706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3099467465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3293171328"/>
                    </a:ext>
                  </a:extLst>
                </a:gridCol>
              </a:tblGrid>
              <a:tr h="9956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제공기관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1" hangingPunct="1"/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국토교통부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1" hangingPunct="1"/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키워드</a:t>
                      </a:r>
                    </a:p>
                  </a:txBody>
                  <a:tcPr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1" hangingPunct="1"/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에너지감축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l" defTabSz="685800" rtl="0" eaLnBrk="1" latinLnBrk="1" hangingPunct="1"/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탄소중립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l" defTabSz="685800" rtl="0" eaLnBrk="1" latinLnBrk="1" hangingPunct="1"/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공용 에너지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639594"/>
                  </a:ext>
                </a:extLst>
              </a:tr>
            </a:tbl>
          </a:graphicData>
        </a:graphic>
      </p:graphicFrame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4D3A8EE7-B945-4321-817C-DC4DA031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2" y="4586"/>
            <a:ext cx="1543050" cy="527403"/>
          </a:xfrm>
        </p:spPr>
        <p:txBody>
          <a:bodyPr/>
          <a:lstStyle/>
          <a:p>
            <a:fld id="{3D2CB90E-65F2-4AFE-8E5C-2F2FC5931ACE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4363AE03-6075-4CE0-8527-EAE921142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B93214-73A1-4A33-A095-EECDCE12857D}"/>
              </a:ext>
            </a:extLst>
          </p:cNvPr>
          <p:cNvSpPr txBox="1"/>
          <p:nvPr/>
        </p:nvSpPr>
        <p:spPr>
          <a:xfrm>
            <a:off x="213360" y="1817731"/>
            <a:ext cx="1437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065-E476-4039-8436-96F6D06B7F78}"/>
              </a:ext>
            </a:extLst>
          </p:cNvPr>
          <p:cNvSpPr txBox="1"/>
          <p:nvPr/>
        </p:nvSpPr>
        <p:spPr>
          <a:xfrm>
            <a:off x="223012" y="2116117"/>
            <a:ext cx="6431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/>
              <a:t>공동주택 공용부분 에너지 절감을 위해 에너지 관리비 정보를 분석하고 에너지 절감 실 사례를 살펴보며 절감 효과를 확인한다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1F6E4A45-7ACF-449B-B7AC-04EB60D2CD33}"/>
              </a:ext>
            </a:extLst>
          </p:cNvPr>
          <p:cNvSpPr txBox="1"/>
          <p:nvPr/>
        </p:nvSpPr>
        <p:spPr>
          <a:xfrm>
            <a:off x="233954" y="2816569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공동주택 에너지 절감을 위한 에너지사용정보 분석 필요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D47B7-27F3-499C-8CFE-2F51A86481D3}"/>
              </a:ext>
            </a:extLst>
          </p:cNvPr>
          <p:cNvSpPr txBox="1"/>
          <p:nvPr/>
        </p:nvSpPr>
        <p:spPr>
          <a:xfrm>
            <a:off x="223012" y="3230831"/>
            <a:ext cx="6431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인구주택 총조사에 따르면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전국 아파트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주거 비율이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2018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이후 꾸준히 증가하여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년에는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60%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를 차지했다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또한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아파트 부문에서만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571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TOE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만큼 에너지를 사용하며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건물부문 중 가장 높은 에너지 사용합계를 보였다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공동주택에서 발생하는 에너지 사용량은 더 증가할 것으로 예상되며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공동주택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에너지 절감을 위한 에너지 사용정보 분석이 필요해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576BC-53D6-4218-B63A-483CD0E3C4DC}"/>
              </a:ext>
            </a:extLst>
          </p:cNvPr>
          <p:cNvSpPr txBox="1"/>
          <p:nvPr/>
        </p:nvSpPr>
        <p:spPr>
          <a:xfrm>
            <a:off x="3664297" y="4274765"/>
            <a:ext cx="31002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건물부문 업종별 에너지 사용합계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667CB0-0757-4EE6-BD67-10847FBA10E2}"/>
              </a:ext>
            </a:extLst>
          </p:cNvPr>
          <p:cNvSpPr/>
          <p:nvPr/>
        </p:nvSpPr>
        <p:spPr>
          <a:xfrm>
            <a:off x="6643274" y="4106757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2</a:t>
            </a:r>
            <a:endParaRPr lang="ko-KR" altLang="en-US" dirty="0"/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A6A9BCE-055A-461B-9CB4-2C59FC114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891987"/>
              </p:ext>
            </p:extLst>
          </p:nvPr>
        </p:nvGraphicFramePr>
        <p:xfrm>
          <a:off x="3504724" y="4867540"/>
          <a:ext cx="3419349" cy="233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6C05FF-8A8F-4A22-B532-18A6D1710699}"/>
              </a:ext>
            </a:extLst>
          </p:cNvPr>
          <p:cNvSpPr txBox="1"/>
          <p:nvPr/>
        </p:nvSpPr>
        <p:spPr>
          <a:xfrm>
            <a:off x="6073140" y="4535004"/>
            <a:ext cx="784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단위 </a:t>
            </a:r>
            <a:r>
              <a:rPr lang="en-US" altLang="ko-KR" sz="800" dirty="0"/>
              <a:t>: </a:t>
            </a:r>
            <a:r>
              <a:rPr lang="ko-KR" altLang="en-US" sz="800" b="0" dirty="0"/>
              <a:t>천</a:t>
            </a:r>
            <a:r>
              <a:rPr lang="en-US" altLang="ko-KR" sz="800" b="0" dirty="0"/>
              <a:t>TOE</a:t>
            </a:r>
          </a:p>
          <a:p>
            <a:r>
              <a:rPr lang="ko-KR" altLang="en-US" sz="800" dirty="0"/>
              <a:t>기준 </a:t>
            </a:r>
            <a:r>
              <a:rPr lang="en-US" altLang="ko-KR" sz="800" dirty="0"/>
              <a:t>: 2020</a:t>
            </a:r>
            <a:r>
              <a:rPr lang="ko-KR" altLang="en-US" sz="800" dirty="0"/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577342-B4AA-4F02-9359-C6B76040F4B4}"/>
              </a:ext>
            </a:extLst>
          </p:cNvPr>
          <p:cNvSpPr txBox="1"/>
          <p:nvPr/>
        </p:nvSpPr>
        <p:spPr>
          <a:xfrm>
            <a:off x="136517" y="4288783"/>
            <a:ext cx="30289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연도별 전국 주택유형별 비중</a:t>
            </a:r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(%)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추이 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B90C4B-0D3A-440A-8DF4-3FDBFA5BD0AD}"/>
              </a:ext>
            </a:extLst>
          </p:cNvPr>
          <p:cNvSpPr/>
          <p:nvPr/>
        </p:nvSpPr>
        <p:spPr>
          <a:xfrm>
            <a:off x="3051867" y="4157005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</a:t>
            </a:r>
            <a:endParaRPr lang="ko-KR" altLang="en-US" dirty="0"/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146FFFD1-9793-4357-835A-DFFB3D1738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002051"/>
              </p:ext>
            </p:extLst>
          </p:nvPr>
        </p:nvGraphicFramePr>
        <p:xfrm>
          <a:off x="38100" y="4621201"/>
          <a:ext cx="3404389" cy="2754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B1A2B4-0E37-4725-BDFB-1481E8290B5C}"/>
              </a:ext>
            </a:extLst>
          </p:cNvPr>
          <p:cNvSpPr/>
          <p:nvPr/>
        </p:nvSpPr>
        <p:spPr>
          <a:xfrm>
            <a:off x="93499" y="4704281"/>
            <a:ext cx="3335501" cy="282404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AB83AF40-82A4-4FBB-B0FE-BEE5B89927E9}"/>
              </a:ext>
            </a:extLst>
          </p:cNvPr>
          <p:cNvSpPr/>
          <p:nvPr/>
        </p:nvSpPr>
        <p:spPr>
          <a:xfrm>
            <a:off x="-3069506" y="4157006"/>
            <a:ext cx="2183984" cy="1521900"/>
          </a:xfrm>
          <a:prstGeom prst="wedgeRectCallout">
            <a:avLst>
              <a:gd name="adj1" fmla="val 86452"/>
              <a:gd name="adj2" fmla="val 52539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그래프 순서 역순으로 변경</a:t>
            </a:r>
            <a:endParaRPr lang="en-US" altLang="ko-KR" dirty="0"/>
          </a:p>
          <a:p>
            <a:pPr algn="ctr"/>
            <a:r>
              <a:rPr lang="ko-KR" altLang="en-US" dirty="0"/>
              <a:t>위에서 </a:t>
            </a:r>
            <a:r>
              <a:rPr lang="ko-KR" altLang="en-US" dirty="0" err="1"/>
              <a:t>부터</a:t>
            </a:r>
            <a:r>
              <a:rPr lang="ko-KR" altLang="en-US" dirty="0"/>
              <a:t> 아래로 </a:t>
            </a:r>
            <a:r>
              <a:rPr lang="en-US" altLang="ko-KR" dirty="0"/>
              <a:t>: 2018</a:t>
            </a:r>
            <a:r>
              <a:rPr lang="ko-KR" altLang="en-US" dirty="0"/>
              <a:t>년</a:t>
            </a:r>
            <a:r>
              <a:rPr lang="en-US" altLang="ko-KR" dirty="0"/>
              <a:t>, 2019</a:t>
            </a:r>
            <a:r>
              <a:rPr lang="ko-KR" altLang="en-US" dirty="0"/>
              <a:t>년</a:t>
            </a:r>
            <a:r>
              <a:rPr lang="en-US" altLang="ko-KR" dirty="0"/>
              <a:t>, 2020</a:t>
            </a:r>
            <a:r>
              <a:rPr lang="ko-KR" altLang="en-US" dirty="0"/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259127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0F04534-377E-4152-8EB0-EE39E7F39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85296"/>
              </p:ext>
            </p:extLst>
          </p:nvPr>
        </p:nvGraphicFramePr>
        <p:xfrm>
          <a:off x="497825" y="1946961"/>
          <a:ext cx="2461030" cy="23774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0406">
                  <a:extLst>
                    <a:ext uri="{9D8B030D-6E8A-4147-A177-3AD203B41FA5}">
                      <a16:colId xmlns:a16="http://schemas.microsoft.com/office/drawing/2014/main" val="3392498847"/>
                    </a:ext>
                  </a:extLst>
                </a:gridCol>
                <a:gridCol w="1100624">
                  <a:extLst>
                    <a:ext uri="{9D8B030D-6E8A-4147-A177-3AD203B41FA5}">
                      <a16:colId xmlns:a16="http://schemas.microsoft.com/office/drawing/2014/main" val="7812919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dirty="0">
                          <a:effectLst/>
                        </a:rPr>
                        <a:t>범위</a:t>
                      </a:r>
                      <a:r>
                        <a:rPr lang="en-US" altLang="ko-KR" sz="1300" b="1" dirty="0">
                          <a:effectLst/>
                        </a:rPr>
                        <a:t>(</a:t>
                      </a:r>
                      <a:r>
                        <a:rPr lang="ko-KR" altLang="en-US" sz="1300" b="1" dirty="0">
                          <a:effectLst/>
                        </a:rPr>
                        <a:t>세대 수</a:t>
                      </a:r>
                      <a:r>
                        <a:rPr lang="en-US" altLang="ko-KR" sz="1300" b="1" dirty="0">
                          <a:effectLst/>
                        </a:rPr>
                        <a:t>)</a:t>
                      </a:r>
                      <a:endParaRPr lang="ko-KR" altLang="en-US" sz="130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dirty="0">
                          <a:effectLst/>
                        </a:rPr>
                        <a:t>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401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150 </a:t>
                      </a:r>
                      <a:r>
                        <a:rPr lang="ko-KR" altLang="en-US" sz="1050" b="1" dirty="0">
                          <a:effectLst/>
                        </a:rPr>
                        <a:t>이상 </a:t>
                      </a:r>
                      <a:r>
                        <a:rPr lang="en-US" altLang="ko-KR" sz="1050" b="1" dirty="0">
                          <a:effectLst/>
                        </a:rPr>
                        <a:t>~ 299 </a:t>
                      </a:r>
                      <a:r>
                        <a:rPr lang="ko-KR" altLang="en-US" sz="1050" b="1" dirty="0">
                          <a:effectLst/>
                        </a:rPr>
                        <a:t>이하</a:t>
                      </a:r>
                      <a:endParaRPr lang="en-US" altLang="ko-KR" sz="105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49432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300 ~ 499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52347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500 ~ 699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7395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700 ~ 899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85987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900 ~ 1099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23744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1100 ~ 1299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7126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1300 ~ 3958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dirty="0">
                          <a:effectLst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898657"/>
                  </a:ext>
                </a:extLst>
              </a:tr>
            </a:tbl>
          </a:graphicData>
        </a:graphic>
      </p:graphicFrame>
      <p:sp>
        <p:nvSpPr>
          <p:cNvPr id="6" name="TextBox 12">
            <a:extLst>
              <a:ext uri="{FF2B5EF4-FFF2-40B4-BE49-F238E27FC236}">
                <a16:creationId xmlns:a16="http://schemas.microsoft.com/office/drawing/2014/main" id="{50759101-8C80-43CD-A4DE-C303C07E76C0}"/>
              </a:ext>
            </a:extLst>
          </p:cNvPr>
          <p:cNvSpPr txBox="1"/>
          <p:nvPr/>
        </p:nvSpPr>
        <p:spPr>
          <a:xfrm>
            <a:off x="213360" y="199330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0" dirty="0">
                <a:solidFill>
                  <a:srgbClr val="000000"/>
                </a:solidFill>
                <a:effectLst/>
                <a:latin typeface="notokr"/>
              </a:rPr>
              <a:t>대전광역시 공동주택 단지 및 세대 수 분포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AF29B-C982-451D-8B87-0B32819DF664}"/>
              </a:ext>
            </a:extLst>
          </p:cNvPr>
          <p:cNvSpPr txBox="1"/>
          <p:nvPr/>
        </p:nvSpPr>
        <p:spPr>
          <a:xfrm>
            <a:off x="213360" y="610068"/>
            <a:ext cx="64312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 에너지 절감 실사례와 함께 에너지 절감 효과를 파악하기 위해 절감 사례가 있는 대전광역시에 소재한 의무관리대상 공동주택 단지를 대상으로 분석 진행하였다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대전광역시의 세대 규모와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준공년도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에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 따른 공동주택 분포는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2CA9E-DBEF-4A56-8374-9634FB9DF1BE}"/>
              </a:ext>
            </a:extLst>
          </p:cNvPr>
          <p:cNvSpPr txBox="1"/>
          <p:nvPr/>
        </p:nvSpPr>
        <p:spPr>
          <a:xfrm>
            <a:off x="210099" y="1435390"/>
            <a:ext cx="3054562" cy="24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대전광역시 공동주택 세대 수 분포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525A4F9-A41E-4114-AFE0-F78BF258EAF4}"/>
              </a:ext>
            </a:extLst>
          </p:cNvPr>
          <p:cNvSpPr txBox="1"/>
          <p:nvPr/>
        </p:nvSpPr>
        <p:spPr>
          <a:xfrm>
            <a:off x="163084" y="5027189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0" dirty="0">
                <a:solidFill>
                  <a:srgbClr val="000000"/>
                </a:solidFill>
                <a:effectLst/>
                <a:latin typeface="notokr"/>
              </a:rPr>
              <a:t>대전광역시 에너지 항목별 사용현황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2E57FF-B23F-47DA-A8B2-E4644FF101CA}"/>
              </a:ext>
            </a:extLst>
          </p:cNvPr>
          <p:cNvSpPr txBox="1"/>
          <p:nvPr/>
        </p:nvSpPr>
        <p:spPr>
          <a:xfrm>
            <a:off x="163084" y="5454151"/>
            <a:ext cx="64312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에너지 사용은 전기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난방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도시가스 등으로 구분된다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공동주택에 관리비로 청구되는 에너지 관리비 항목은 난방비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급탕비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가스 사용료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수도료 등으로 구분된다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완전한 정보를 제공하는 난방비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급탕비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전기료의 평균 에너지 사용금액 비중을 살펴보았다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대전광역시는 도시가스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난방 순으로 에너지 사용량이 많다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건물부분 중 공동주택에서 발생하는 에너지 사용금액의 큰 비중을 차지하는 것은 전기료이며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전체 에너지 사용금액의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41%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를 차지한다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dirty="0"/>
              <a:t>전기 에너지 소비량과 비용이 많이 요구됨을 확인하고</a:t>
            </a:r>
            <a:r>
              <a:rPr lang="en-US" altLang="ko-KR" sz="1100" dirty="0"/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 에너지의 절감 방안 마련이 선제적으로 이뤄져야 한다고 판단해 전기 에너지 중심으로 분석 진행했다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또한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세대의 생활 스타일에 따라 변화하는 세대별 전기료가 아닌 공용 전기료에 집중하여 분석한다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0B5EE-974A-45A8-841A-E690BBBE66BB}"/>
              </a:ext>
            </a:extLst>
          </p:cNvPr>
          <p:cNvSpPr txBox="1"/>
          <p:nvPr/>
        </p:nvSpPr>
        <p:spPr>
          <a:xfrm>
            <a:off x="3591579" y="7257581"/>
            <a:ext cx="3014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Graph.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대전광역시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공동주택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평균 에너지 사용금액 비중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E4447F-71F3-454D-9EDC-46EBF7D18D04}"/>
              </a:ext>
            </a:extLst>
          </p:cNvPr>
          <p:cNvSpPr/>
          <p:nvPr/>
        </p:nvSpPr>
        <p:spPr>
          <a:xfrm>
            <a:off x="6339842" y="7173957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6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F3ABE4-067E-40BE-B1E2-64CC6975C6E1}"/>
              </a:ext>
            </a:extLst>
          </p:cNvPr>
          <p:cNvSpPr txBox="1"/>
          <p:nvPr/>
        </p:nvSpPr>
        <p:spPr>
          <a:xfrm>
            <a:off x="397119" y="7279649"/>
            <a:ext cx="26135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Graph.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대전광역시 에너지 사용량 비중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C34F86-515E-404D-A0D1-35CB8AB6F60C}"/>
              </a:ext>
            </a:extLst>
          </p:cNvPr>
          <p:cNvSpPr/>
          <p:nvPr/>
        </p:nvSpPr>
        <p:spPr>
          <a:xfrm>
            <a:off x="2828424" y="7195901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E6EAFC-FA8F-448D-B9F7-6FEDBBC0C56A}"/>
              </a:ext>
            </a:extLst>
          </p:cNvPr>
          <p:cNvSpPr txBox="1"/>
          <p:nvPr/>
        </p:nvSpPr>
        <p:spPr>
          <a:xfrm>
            <a:off x="2540382" y="7614640"/>
            <a:ext cx="784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단위 </a:t>
            </a:r>
            <a:r>
              <a:rPr lang="en-US" altLang="ko-KR" sz="800" dirty="0"/>
              <a:t>: </a:t>
            </a:r>
            <a:r>
              <a:rPr lang="en-US" altLang="ko-KR" sz="800" b="0" dirty="0"/>
              <a:t>TOE</a:t>
            </a:r>
          </a:p>
          <a:p>
            <a:r>
              <a:rPr lang="ko-KR" altLang="en-US" sz="800" dirty="0"/>
              <a:t>기준 </a:t>
            </a:r>
            <a:r>
              <a:rPr lang="en-US" altLang="ko-KR" sz="800" dirty="0"/>
              <a:t>: 2020</a:t>
            </a:r>
            <a:r>
              <a:rPr lang="ko-KR" altLang="en-US" sz="800" dirty="0"/>
              <a:t>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6A5D03-5FBC-4236-A47A-B977717C10F1}"/>
              </a:ext>
            </a:extLst>
          </p:cNvPr>
          <p:cNvSpPr txBox="1"/>
          <p:nvPr/>
        </p:nvSpPr>
        <p:spPr>
          <a:xfrm>
            <a:off x="6035153" y="7593590"/>
            <a:ext cx="784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단위 </a:t>
            </a:r>
            <a:r>
              <a:rPr lang="en-US" altLang="ko-KR" sz="800" dirty="0"/>
              <a:t>: 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r>
              <a:rPr lang="ko-KR" altLang="en-US" sz="800" dirty="0"/>
              <a:t>기준 </a:t>
            </a:r>
            <a:r>
              <a:rPr lang="en-US" altLang="ko-KR" sz="800" dirty="0"/>
              <a:t>: 2020</a:t>
            </a:r>
            <a:r>
              <a:rPr lang="ko-KR" altLang="en-US" sz="800" dirty="0"/>
              <a:t>년</a:t>
            </a: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80356E61-40E4-46B7-AB3E-DA20C1E34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923114"/>
              </p:ext>
            </p:extLst>
          </p:nvPr>
        </p:nvGraphicFramePr>
        <p:xfrm>
          <a:off x="11647" y="7674300"/>
          <a:ext cx="3213256" cy="1885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AB4A482-9A23-4524-8DED-D412F58DC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8045"/>
              </p:ext>
            </p:extLst>
          </p:nvPr>
        </p:nvGraphicFramePr>
        <p:xfrm>
          <a:off x="3553162" y="1996780"/>
          <a:ext cx="2735396" cy="1783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8864">
                  <a:extLst>
                    <a:ext uri="{9D8B030D-6E8A-4147-A177-3AD203B41FA5}">
                      <a16:colId xmlns:a16="http://schemas.microsoft.com/office/drawing/2014/main" val="3392498847"/>
                    </a:ext>
                  </a:extLst>
                </a:gridCol>
                <a:gridCol w="1156532">
                  <a:extLst>
                    <a:ext uri="{9D8B030D-6E8A-4147-A177-3AD203B41FA5}">
                      <a16:colId xmlns:a16="http://schemas.microsoft.com/office/drawing/2014/main" val="7812919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</a:rPr>
                        <a:t>범위</a:t>
                      </a:r>
                      <a:r>
                        <a:rPr lang="en-US" altLang="ko-KR" sz="1200" b="1" dirty="0">
                          <a:effectLst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</a:rPr>
                        <a:t>년도</a:t>
                      </a:r>
                      <a:r>
                        <a:rPr lang="en-US" altLang="ko-KR" sz="1200" b="1" dirty="0">
                          <a:effectLst/>
                        </a:rPr>
                        <a:t>)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/>
                        </a:rPr>
                        <a:t>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401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1970 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</a:t>
                      </a:r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 1979 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</a:t>
                      </a:r>
                      <a:endParaRPr lang="en-US" altLang="ko-KR" sz="105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49432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</a:rPr>
                        <a:t>1980 ~ 1989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52347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1990 ~ 1999</a:t>
                      </a:r>
                      <a:endParaRPr lang="en-US" altLang="ko-KR" sz="105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7395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 ~ 2009</a:t>
                      </a:r>
                      <a:endParaRPr lang="en-US" altLang="ko-KR" sz="105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85987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 ~ 2021</a:t>
                      </a:r>
                      <a:endParaRPr lang="en-US" altLang="ko-KR" sz="1050" b="1" dirty="0"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103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23744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46DD167-14F0-4944-A903-97075C1F093A}"/>
              </a:ext>
            </a:extLst>
          </p:cNvPr>
          <p:cNvSpPr txBox="1"/>
          <p:nvPr/>
        </p:nvSpPr>
        <p:spPr>
          <a:xfrm>
            <a:off x="3539802" y="1466208"/>
            <a:ext cx="3054562" cy="24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대전광역시 공동주택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준공년도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분포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D84CBB-A73E-42B9-9EE8-E1DA5619DD00}"/>
              </a:ext>
            </a:extLst>
          </p:cNvPr>
          <p:cNvSpPr/>
          <p:nvPr/>
        </p:nvSpPr>
        <p:spPr>
          <a:xfrm>
            <a:off x="6257248" y="1511563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DE1DE5-9ECC-492E-8F50-468A90A0816C}"/>
              </a:ext>
            </a:extLst>
          </p:cNvPr>
          <p:cNvSpPr/>
          <p:nvPr/>
        </p:nvSpPr>
        <p:spPr>
          <a:xfrm>
            <a:off x="2741103" y="1446244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4</a:t>
            </a:r>
            <a:endParaRPr lang="ko-KR" altLang="en-US" dirty="0"/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396FEF25-16F3-40B9-99C2-B421666E88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900880"/>
              </p:ext>
            </p:extLst>
          </p:nvPr>
        </p:nvGraphicFramePr>
        <p:xfrm>
          <a:off x="3532760" y="7589091"/>
          <a:ext cx="3277209" cy="2316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TextBox 14">
            <a:extLst>
              <a:ext uri="{FF2B5EF4-FFF2-40B4-BE49-F238E27FC236}">
                <a16:creationId xmlns:a16="http://schemas.microsoft.com/office/drawing/2014/main" id="{499A6A28-76D9-49EE-A159-6EA895A32E9B}"/>
              </a:ext>
            </a:extLst>
          </p:cNvPr>
          <p:cNvSpPr txBox="1"/>
          <p:nvPr/>
        </p:nvSpPr>
        <p:spPr>
          <a:xfrm>
            <a:off x="4537344" y="1116372"/>
            <a:ext cx="2203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altLang="ko-KR" sz="1100" dirty="0"/>
              <a:t>* </a:t>
            </a:r>
            <a:r>
              <a:rPr lang="ko-KR" altLang="en-US" sz="1100" dirty="0"/>
              <a:t>의무관리대상 공동주택 </a:t>
            </a:r>
            <a:r>
              <a:rPr lang="ko-KR" altLang="en-US" sz="1100" dirty="0" err="1"/>
              <a:t>단지란</a:t>
            </a:r>
            <a:r>
              <a:rPr lang="en-US" altLang="ko-KR" sz="1100" dirty="0"/>
              <a:t>? 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F8BEF6D0-92D8-4A7F-8625-5A3AF3937C6B}"/>
              </a:ext>
            </a:extLst>
          </p:cNvPr>
          <p:cNvSpPr txBox="1"/>
          <p:nvPr/>
        </p:nvSpPr>
        <p:spPr>
          <a:xfrm>
            <a:off x="6983922" y="1269438"/>
            <a:ext cx="652881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공동주택관리법 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의무관리대상 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공동주택’이란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해당 공동주택을 전문적으로 관리하는 자를 두고 자치 의결기구를 의무적으로 구성하여야 하는 등 일정한 의무가 부과되는 공동주택으로서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다음 각 목 중 어느 하나에 해당하는 공동주택을 말한다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300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세대 이상의 공동주택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150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세대 이상으로서 승강기가 설치된 공동주택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150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세대 이상으로서 중앙집중식 난방방식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지역난방방식을 포함한다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공동주택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건축법 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조에 따른 건축허가를 받아 주택 외의 시설과 주택을 동일 건축물로 건축한 건축물로서 주택이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세대 이상인 건축물</a:t>
            </a: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가목부터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라목까지에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해당하지 아니하는 공동주택 중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입주자등이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대통령령으로 정하는 기준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입주자등의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이상이 서면으로 동의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따라 동의하여 정하는 공동주택</a:t>
            </a:r>
            <a:endParaRPr lang="ko-KR" altLang="en-US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B662F4-8FBC-4A42-A056-76E3CED2FBE2}"/>
              </a:ext>
            </a:extLst>
          </p:cNvPr>
          <p:cNvSpPr/>
          <p:nvPr/>
        </p:nvSpPr>
        <p:spPr>
          <a:xfrm>
            <a:off x="6959539" y="1120086"/>
            <a:ext cx="6501020" cy="2072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2">
            <a:extLst>
              <a:ext uri="{FF2B5EF4-FFF2-40B4-BE49-F238E27FC236}">
                <a16:creationId xmlns:a16="http://schemas.microsoft.com/office/drawing/2014/main" id="{F8CDA693-6F50-4187-82FD-F9A507F9877B}"/>
              </a:ext>
            </a:extLst>
          </p:cNvPr>
          <p:cNvSpPr txBox="1"/>
          <p:nvPr/>
        </p:nvSpPr>
        <p:spPr>
          <a:xfrm>
            <a:off x="213360" y="237972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0" dirty="0">
                <a:solidFill>
                  <a:srgbClr val="000000"/>
                </a:solidFill>
                <a:effectLst/>
                <a:latin typeface="notokr"/>
              </a:rPr>
              <a:t>공동주택의 </a:t>
            </a:r>
            <a:r>
              <a:rPr lang="ko-KR" altLang="en-US" sz="1400" dirty="0">
                <a:solidFill>
                  <a:srgbClr val="000000"/>
                </a:solidFill>
                <a:latin typeface="notokr"/>
              </a:rPr>
              <a:t>전기계약방식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BD0464-981E-48E4-A16C-DA8BBF568409}"/>
              </a:ext>
            </a:extLst>
          </p:cNvPr>
          <p:cNvSpPr txBox="1"/>
          <p:nvPr/>
        </p:nvSpPr>
        <p:spPr>
          <a:xfrm>
            <a:off x="213360" y="610068"/>
            <a:ext cx="64312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 단지는 전기공급전압에 따라 종합계약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단일계약방식으로 구분하여 전기사용계약 방법을 결정한다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전기사용계약방식에 따라 단가가 다르기 때문에 전기사용계약방식을 기준으로 공동주택 단지를 분리하여 분석하였다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전기계약방식에 대한 설명은 아래 표와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br>
              <a:rPr lang="ko-KR" altLang="en-US" sz="1100" dirty="0"/>
            </a:br>
            <a:br>
              <a:rPr lang="ko-KR" altLang="en-US" sz="1100" dirty="0"/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대전시의 공동주택 중 전기사용계약이 단일계약인 단지 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342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종합계약인 단지 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65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기타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79%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에 해당하는 공동주택이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단일계약으로 전기를 공급하고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F968A76-3AE4-485A-8D4A-13227C759ED1}"/>
              </a:ext>
            </a:extLst>
          </p:cNvPr>
          <p:cNvSpPr txBox="1"/>
          <p:nvPr/>
        </p:nvSpPr>
        <p:spPr>
          <a:xfrm>
            <a:off x="213360" y="5095227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400" dirty="0">
                <a:latin typeface="+mn-ea"/>
              </a:rPr>
              <a:t>전기계약방식에 따른 공용 전기료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450AA-A2AE-4147-943D-A8FD8449C451}"/>
              </a:ext>
            </a:extLst>
          </p:cNvPr>
          <p:cNvSpPr txBox="1"/>
          <p:nvPr/>
        </p:nvSpPr>
        <p:spPr>
          <a:xfrm>
            <a:off x="232487" y="6310234"/>
            <a:ext cx="3118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전기계약방식과 세대수별 평균 공용 전기료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B1743-4D2E-4C6C-BEA2-6F789056F0C7}"/>
              </a:ext>
            </a:extLst>
          </p:cNvPr>
          <p:cNvSpPr txBox="1"/>
          <p:nvPr/>
        </p:nvSpPr>
        <p:spPr>
          <a:xfrm>
            <a:off x="3670900" y="6310234"/>
            <a:ext cx="33009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전기계약방식과 </a:t>
            </a:r>
            <a:r>
              <a:rPr lang="ko-KR" altLang="en-US" sz="10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준공년도별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평균 공용 전기료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7A1DB5-76A1-45B0-B445-39D4B2CA39F7}"/>
              </a:ext>
            </a:extLst>
          </p:cNvPr>
          <p:cNvSpPr/>
          <p:nvPr/>
        </p:nvSpPr>
        <p:spPr>
          <a:xfrm>
            <a:off x="6644639" y="6556455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45E9-237C-4489-B341-AEC3CFB00CD3}"/>
              </a:ext>
            </a:extLst>
          </p:cNvPr>
          <p:cNvSpPr/>
          <p:nvPr/>
        </p:nvSpPr>
        <p:spPr>
          <a:xfrm>
            <a:off x="3187100" y="6149631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8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1EA03-3B81-4412-BDBA-8025A801EA86}"/>
              </a:ext>
            </a:extLst>
          </p:cNvPr>
          <p:cNvSpPr txBox="1"/>
          <p:nvPr/>
        </p:nvSpPr>
        <p:spPr>
          <a:xfrm>
            <a:off x="213360" y="5465706"/>
            <a:ext cx="64312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dirty="0"/>
              <a:t>2018</a:t>
            </a:r>
            <a:r>
              <a:rPr lang="ko-KR" altLang="en-US" sz="1100" dirty="0"/>
              <a:t>년 </a:t>
            </a:r>
            <a:r>
              <a:rPr lang="en-US" altLang="ko-KR" sz="1100" dirty="0"/>
              <a:t>~ 2021</a:t>
            </a:r>
            <a:r>
              <a:rPr lang="ko-KR" altLang="en-US" sz="1100" dirty="0"/>
              <a:t>년 </a:t>
            </a:r>
            <a:r>
              <a:rPr lang="en-US" altLang="ko-KR" sz="1100" dirty="0"/>
              <a:t>6</a:t>
            </a:r>
            <a:r>
              <a:rPr lang="ko-KR" altLang="en-US" sz="1100" dirty="0"/>
              <a:t>월까지의 관리비 자료를 활용해 전기계약방식에 따른 </a:t>
            </a:r>
            <a:r>
              <a:rPr lang="ko-KR" altLang="en-US" sz="1100" dirty="0" err="1"/>
              <a:t>세대수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준공년도별</a:t>
            </a:r>
            <a:r>
              <a:rPr lang="ko-KR" altLang="en-US" sz="1100" dirty="0"/>
              <a:t> 한달 평균 공용 전기료를 살펴보았다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준공년도가</a:t>
            </a:r>
            <a:r>
              <a:rPr lang="ko-KR" altLang="en-US" sz="1100" dirty="0"/>
              <a:t> </a:t>
            </a:r>
            <a:r>
              <a:rPr lang="en-US" altLang="ko-KR" sz="1100" dirty="0"/>
              <a:t>1990</a:t>
            </a:r>
            <a:r>
              <a:rPr lang="ko-KR" altLang="en-US" sz="1100" dirty="0"/>
              <a:t>년대인 지점을 제외하고 전기계약방식이 단일계약인 단지의 평균 공용 전기료가 종합계약인 단지보다 모두 적게 나타남을 알 수 있다</a:t>
            </a:r>
            <a:r>
              <a:rPr lang="en-US" altLang="ko-KR" sz="1100" dirty="0"/>
              <a:t>. 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1B9CC8B-CF1E-43AC-AADE-5FB2B80E0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62876"/>
              </p:ext>
            </p:extLst>
          </p:nvPr>
        </p:nvGraphicFramePr>
        <p:xfrm>
          <a:off x="583586" y="2015304"/>
          <a:ext cx="5690827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525">
                  <a:extLst>
                    <a:ext uri="{9D8B030D-6E8A-4147-A177-3AD203B41FA5}">
                      <a16:colId xmlns:a16="http://schemas.microsoft.com/office/drawing/2014/main" val="335599544"/>
                    </a:ext>
                  </a:extLst>
                </a:gridCol>
                <a:gridCol w="4154302">
                  <a:extLst>
                    <a:ext uri="{9D8B030D-6E8A-4147-A177-3AD203B41FA5}">
                      <a16:colId xmlns:a16="http://schemas.microsoft.com/office/drawing/2014/main" val="1235811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계약방식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적용방법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9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단일계약방식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공동설비 사용량을 포함한 전체 </a:t>
                      </a:r>
                      <a:r>
                        <a:rPr lang="ko-KR" altLang="en-US" sz="1100" b="0" i="0" dirty="0" err="1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사용전력량을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dirty="0" err="1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주택용전력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 적용대상 호수로 나누어서 평균사용량을 산출하고 이에 대한 기본요금 및 전력량요금에 </a:t>
                      </a:r>
                      <a:r>
                        <a:rPr lang="ko-KR" altLang="en-US" sz="1100" b="0" i="0" dirty="0" err="1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주택용전력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 적용대상 호수를 곱한 것을 </a:t>
                      </a:r>
                      <a:r>
                        <a:rPr lang="ko-KR" altLang="en-US" sz="1100" b="0" i="0" dirty="0" err="1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주택용전력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 적용대상 전체 기본요금 및 전력량요금으로 하는 방법입니다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65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종합계약방식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종합계약 방법이란 아파트 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구내에 고압 이상의 전압으로 전기를 공급하고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세대별 사용량은 단독주택과 동일하게 주택용 저압요금을 적용하고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공동설비 사용량은 일반용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갑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고압요금을 적용하여 요금을 계산하는 방법을 말합니다</a:t>
                      </a:r>
                      <a:r>
                        <a:rPr lang="en-US" altLang="ko-KR" sz="1100" b="0" i="0" dirty="0">
                          <a:solidFill>
                            <a:srgbClr val="454545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31997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777D9A7-2F9A-4C69-B34E-B32A6B8ADEC3}"/>
              </a:ext>
            </a:extLst>
          </p:cNvPr>
          <p:cNvSpPr txBox="1"/>
          <p:nvPr/>
        </p:nvSpPr>
        <p:spPr>
          <a:xfrm>
            <a:off x="4222139" y="4117710"/>
            <a:ext cx="24224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출처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: KEPCO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사이버 지점 홈페이지 </a:t>
            </a:r>
            <a:endParaRPr lang="ko-KR" altLang="en-US" sz="1100" dirty="0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0BA6A08-A9AC-49A5-920F-DB352A78B6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1460897"/>
              </p:ext>
            </p:extLst>
          </p:nvPr>
        </p:nvGraphicFramePr>
        <p:xfrm>
          <a:off x="-52334" y="6842347"/>
          <a:ext cx="3452796" cy="2409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B4CF3898-7D0F-40D3-BB03-42DF6C45F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185816"/>
              </p:ext>
            </p:extLst>
          </p:nvPr>
        </p:nvGraphicFramePr>
        <p:xfrm>
          <a:off x="3457540" y="6903375"/>
          <a:ext cx="3452796" cy="2409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019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FDA3D3B-F8D4-4CC6-8B34-47DDE59FF333}"/>
              </a:ext>
            </a:extLst>
          </p:cNvPr>
          <p:cNvSpPr txBox="1"/>
          <p:nvPr/>
        </p:nvSpPr>
        <p:spPr>
          <a:xfrm>
            <a:off x="213360" y="202900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400" dirty="0">
                <a:latin typeface="+mn-ea"/>
              </a:rPr>
              <a:t>세대 규모와 </a:t>
            </a:r>
            <a:r>
              <a:rPr lang="ko-KR" altLang="en-US" sz="1400" dirty="0" err="1">
                <a:latin typeface="+mn-ea"/>
              </a:rPr>
              <a:t>준공년도가</a:t>
            </a:r>
            <a:r>
              <a:rPr lang="ko-KR" altLang="en-US" sz="1400" dirty="0">
                <a:latin typeface="+mn-ea"/>
              </a:rPr>
              <a:t> 동일한 공동주택 단지 간 공용 전기료 비교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F7E0E-7CF7-4685-AFFD-51C962C84182}"/>
              </a:ext>
            </a:extLst>
          </p:cNvPr>
          <p:cNvSpPr txBox="1"/>
          <p:nvPr/>
        </p:nvSpPr>
        <p:spPr>
          <a:xfrm>
            <a:off x="17371" y="1718304"/>
            <a:ext cx="33009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단일계약 공동주택 연평균 공용 전기료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A996E-51D6-40DC-B560-F9D8CF3737C2}"/>
              </a:ext>
            </a:extLst>
          </p:cNvPr>
          <p:cNvSpPr txBox="1"/>
          <p:nvPr/>
        </p:nvSpPr>
        <p:spPr>
          <a:xfrm>
            <a:off x="213360" y="610068"/>
            <a:ext cx="64312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/>
              <a:t>세대 규모와 </a:t>
            </a:r>
            <a:r>
              <a:rPr lang="ko-KR" altLang="en-US" sz="1100" dirty="0" err="1"/>
              <a:t>준공년도를</a:t>
            </a:r>
            <a:r>
              <a:rPr lang="ko-KR" altLang="en-US" sz="1100" dirty="0"/>
              <a:t> 통일시켜 이를 배제한 공동주택 공용 전기료를 비교하였다</a:t>
            </a:r>
            <a:r>
              <a:rPr lang="en-US" altLang="ko-KR" sz="1100" dirty="0"/>
              <a:t>. </a:t>
            </a:r>
            <a:r>
              <a:rPr lang="ko-KR" altLang="en-US" sz="1100" dirty="0"/>
              <a:t>세대 규모는 </a:t>
            </a:r>
            <a:r>
              <a:rPr lang="en-US" altLang="ko-KR" sz="1100" dirty="0"/>
              <a:t>500</a:t>
            </a:r>
            <a:r>
              <a:rPr lang="ko-KR" altLang="en-US" sz="1100" dirty="0"/>
              <a:t>세대 </a:t>
            </a:r>
            <a:r>
              <a:rPr lang="en-US" altLang="ko-KR" sz="1100" dirty="0"/>
              <a:t>~ 700</a:t>
            </a:r>
            <a:r>
              <a:rPr lang="ko-KR" altLang="en-US" sz="1100" dirty="0"/>
              <a:t>세대이고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준공년도가</a:t>
            </a:r>
            <a:r>
              <a:rPr lang="ko-KR" altLang="en-US" sz="1100" dirty="0"/>
              <a:t> </a:t>
            </a:r>
            <a:r>
              <a:rPr lang="en-US" altLang="ko-KR" sz="1100" dirty="0"/>
              <a:t>2000</a:t>
            </a:r>
            <a:r>
              <a:rPr lang="ko-KR" altLang="en-US" sz="1100" dirty="0"/>
              <a:t>년</a:t>
            </a:r>
            <a:r>
              <a:rPr lang="en-US" altLang="ko-KR" sz="1100" dirty="0"/>
              <a:t>~2010</a:t>
            </a:r>
            <a:r>
              <a:rPr lang="ko-KR" altLang="en-US" sz="1100" dirty="0"/>
              <a:t>년인 공동주택 단지를 분석 대상으로 삼았다</a:t>
            </a:r>
            <a:r>
              <a:rPr lang="en-US" altLang="ko-KR" sz="1100" dirty="0"/>
              <a:t>. </a:t>
            </a:r>
            <a:r>
              <a:rPr lang="ko-KR" altLang="en-US" sz="1100" dirty="0"/>
              <a:t>종합계약인 공동주택은 </a:t>
            </a:r>
            <a:r>
              <a:rPr lang="en-US" altLang="ko-KR" sz="1100" dirty="0"/>
              <a:t>4</a:t>
            </a:r>
            <a:r>
              <a:rPr lang="ko-KR" altLang="en-US" sz="1100" dirty="0"/>
              <a:t>개 단지가 있으며</a:t>
            </a:r>
            <a:r>
              <a:rPr lang="en-US" altLang="ko-KR" sz="1100" dirty="0"/>
              <a:t>, 26</a:t>
            </a:r>
            <a:r>
              <a:rPr lang="ko-KR" altLang="en-US" sz="1100" dirty="0"/>
              <a:t>개 공동주택 단지의 전기계약방식은 </a:t>
            </a:r>
            <a:r>
              <a:rPr lang="ko-KR" altLang="en-US" sz="1100" dirty="0" err="1"/>
              <a:t>단일계약방식이었다</a:t>
            </a:r>
            <a:r>
              <a:rPr lang="en-US" altLang="ko-KR" sz="1100" dirty="0"/>
              <a:t>. </a:t>
            </a:r>
            <a:r>
              <a:rPr lang="ko-KR" altLang="en-US" sz="1100" dirty="0"/>
              <a:t>단일계약 공동주택과 종합계약 공동주택을 비교하기 위해 </a:t>
            </a:r>
            <a:r>
              <a:rPr lang="en-US" altLang="ko-KR" sz="1100" dirty="0"/>
              <a:t>4</a:t>
            </a:r>
            <a:r>
              <a:rPr lang="ko-KR" altLang="en-US" sz="1100" dirty="0"/>
              <a:t>개의 종합계약 공동주택과 법정동이 같거나 가까운 동에 있는 단일계약 공동주택을 선정하여 비교대상으로 삼았다</a:t>
            </a:r>
            <a:r>
              <a:rPr lang="en-US" altLang="ko-KR" sz="1100" dirty="0"/>
              <a:t>. </a:t>
            </a:r>
            <a:r>
              <a:rPr lang="ko-KR" altLang="en-US" sz="1100" dirty="0"/>
              <a:t>모든 공동주택 단지명을 가명화 하여 분석 진행하였다</a:t>
            </a:r>
            <a:r>
              <a:rPr lang="en-US" altLang="ko-KR" sz="11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3B546-2DD0-42A1-8A41-199686F73828}"/>
              </a:ext>
            </a:extLst>
          </p:cNvPr>
          <p:cNvSpPr txBox="1"/>
          <p:nvPr/>
        </p:nvSpPr>
        <p:spPr>
          <a:xfrm>
            <a:off x="3470883" y="1718304"/>
            <a:ext cx="33009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종합계약 공동주택 연평균 공용 전기료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D515C9D-3F94-44C7-B0BC-2A36D1D38648}"/>
              </a:ext>
            </a:extLst>
          </p:cNvPr>
          <p:cNvSpPr txBox="1"/>
          <p:nvPr/>
        </p:nvSpPr>
        <p:spPr>
          <a:xfrm>
            <a:off x="188848" y="5384948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400" dirty="0">
                <a:latin typeface="+mn-ea"/>
              </a:rPr>
              <a:t>승강기 대수에 따른 공용 전기료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BBA49-3F9E-493E-97C1-A0E1286B008D}"/>
              </a:ext>
            </a:extLst>
          </p:cNvPr>
          <p:cNvSpPr txBox="1"/>
          <p:nvPr/>
        </p:nvSpPr>
        <p:spPr>
          <a:xfrm>
            <a:off x="17933" y="6362523"/>
            <a:ext cx="33871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r>
              <a:rPr lang="en-US" altLang="ko-KR" sz="1000" b="0" i="0" dirty="0">
                <a:solidFill>
                  <a:srgbClr val="000000"/>
                </a:solidFill>
                <a:effectLst/>
                <a:latin typeface="notokr"/>
              </a:rPr>
              <a:t>Graph.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kr"/>
              </a:rPr>
              <a:t>단일계약 공동주택 승강기수와 연평균 공용 전기료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83806-6A19-4DB6-AED7-61C8A875958D}"/>
              </a:ext>
            </a:extLst>
          </p:cNvPr>
          <p:cNvSpPr txBox="1"/>
          <p:nvPr/>
        </p:nvSpPr>
        <p:spPr>
          <a:xfrm>
            <a:off x="3470882" y="6362523"/>
            <a:ext cx="33871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r>
              <a:rPr lang="en-US" altLang="ko-KR" sz="1000" b="0" i="0" dirty="0">
                <a:solidFill>
                  <a:srgbClr val="000000"/>
                </a:solidFill>
                <a:effectLst/>
                <a:latin typeface="notokr"/>
              </a:rPr>
              <a:t>Graph.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kr"/>
              </a:rPr>
              <a:t>종합계약 공동주택 승강기수와 연평균 공용 전기료</a:t>
            </a:r>
            <a:endParaRPr lang="ko-KR" altLang="en-US" sz="1000" dirty="0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054C7EE-D195-4AEF-A70D-FAACB1D5D0B0}"/>
              </a:ext>
            </a:extLst>
          </p:cNvPr>
          <p:cNvSpPr txBox="1"/>
          <p:nvPr/>
        </p:nvSpPr>
        <p:spPr>
          <a:xfrm>
            <a:off x="213360" y="4584329"/>
            <a:ext cx="643128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600" dirty="0">
                <a:latin typeface="+mn-ea"/>
              </a:rPr>
              <a:t>공동주택 시설 특성에 따른 공용 전기료 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F22697-F634-4674-87D8-572FE2207806}"/>
              </a:ext>
            </a:extLst>
          </p:cNvPr>
          <p:cNvSpPr/>
          <p:nvPr/>
        </p:nvSpPr>
        <p:spPr>
          <a:xfrm>
            <a:off x="3152719" y="1962433"/>
            <a:ext cx="483800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9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2D1C32-851E-4114-90A4-0D45F3425050}"/>
              </a:ext>
            </a:extLst>
          </p:cNvPr>
          <p:cNvSpPr/>
          <p:nvPr/>
        </p:nvSpPr>
        <p:spPr>
          <a:xfrm>
            <a:off x="6459863" y="1961122"/>
            <a:ext cx="601562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A1C49F-2EFE-4D9A-925F-1C47AC1A7001}"/>
              </a:ext>
            </a:extLst>
          </p:cNvPr>
          <p:cNvSpPr/>
          <p:nvPr/>
        </p:nvSpPr>
        <p:spPr>
          <a:xfrm>
            <a:off x="3240715" y="6594337"/>
            <a:ext cx="677764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11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BB157F-9BFE-4FC1-938C-56651DBBFEB8}"/>
              </a:ext>
            </a:extLst>
          </p:cNvPr>
          <p:cNvSpPr/>
          <p:nvPr/>
        </p:nvSpPr>
        <p:spPr>
          <a:xfrm>
            <a:off x="6745917" y="6594336"/>
            <a:ext cx="601562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12</a:t>
            </a:r>
            <a:endParaRPr lang="ko-KR" altLang="en-US" dirty="0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AA67E14-8654-43A6-8135-0FB09487F4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515498"/>
              </p:ext>
            </p:extLst>
          </p:nvPr>
        </p:nvGraphicFramePr>
        <p:xfrm>
          <a:off x="-199892" y="2141717"/>
          <a:ext cx="3670775" cy="2289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F3560255-8075-4131-8385-95FDB31170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82188"/>
              </p:ext>
            </p:extLst>
          </p:nvPr>
        </p:nvGraphicFramePr>
        <p:xfrm>
          <a:off x="3318355" y="2226711"/>
          <a:ext cx="3593260" cy="2224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938B4FE-77C6-4C0D-964D-375E019BB1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1598"/>
              </p:ext>
            </p:extLst>
          </p:nvPr>
        </p:nvGraphicFramePr>
        <p:xfrm>
          <a:off x="-91588" y="6884615"/>
          <a:ext cx="3529321" cy="2567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0A14C5B-D1E6-4206-B106-3A253FE81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547192"/>
              </p:ext>
            </p:extLst>
          </p:nvPr>
        </p:nvGraphicFramePr>
        <p:xfrm>
          <a:off x="3371970" y="6886965"/>
          <a:ext cx="3529322" cy="2564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2BDAC92-EB79-4288-AD9F-61A2F0215B87}"/>
              </a:ext>
            </a:extLst>
          </p:cNvPr>
          <p:cNvSpPr txBox="1"/>
          <p:nvPr/>
        </p:nvSpPr>
        <p:spPr>
          <a:xfrm>
            <a:off x="178979" y="4933128"/>
            <a:ext cx="6431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위와 같은 세대 규모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준공년도를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기준으로 선정된 공동주택 단지를 대상으로 공동주택 시설 특성에 따른 공용 전기료를 분석해보았다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A7539D-D32A-4F75-BBC5-34248B67BBF2}"/>
              </a:ext>
            </a:extLst>
          </p:cNvPr>
          <p:cNvSpPr txBox="1"/>
          <p:nvPr/>
        </p:nvSpPr>
        <p:spPr>
          <a:xfrm>
            <a:off x="17371" y="5650260"/>
            <a:ext cx="70805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단일계약 공동주택의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가양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단지를 제외하고 승강기 대수의 증감과 공용 전기료 증감이 같이 움직임을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종합계약 공동주택인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공용 전기료도 가장 높고 승강기대수도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40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대로 가장 많음을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5085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BF7E0E-7CF7-4685-AFFD-51C962C84182}"/>
              </a:ext>
            </a:extLst>
          </p:cNvPr>
          <p:cNvSpPr txBox="1"/>
          <p:nvPr/>
        </p:nvSpPr>
        <p:spPr>
          <a:xfrm>
            <a:off x="97378" y="1816818"/>
            <a:ext cx="3300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단일계약 공동주택 </a:t>
            </a:r>
            <a:r>
              <a:rPr lang="ko-KR" altLang="en-US" sz="10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부대복리시설수와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연평균 공용전기료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3B546-2DD0-42A1-8A41-199686F73828}"/>
              </a:ext>
            </a:extLst>
          </p:cNvPr>
          <p:cNvSpPr txBox="1"/>
          <p:nvPr/>
        </p:nvSpPr>
        <p:spPr>
          <a:xfrm>
            <a:off x="3550890" y="1816818"/>
            <a:ext cx="3300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종합계약 공동주택 </a:t>
            </a:r>
            <a:r>
              <a:rPr lang="ko-KR" altLang="en-US" sz="10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부대복리시설수와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연평균 공용전기료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BBA49-3F9E-493E-97C1-A0E1286B008D}"/>
              </a:ext>
            </a:extLst>
          </p:cNvPr>
          <p:cNvSpPr txBox="1"/>
          <p:nvPr/>
        </p:nvSpPr>
        <p:spPr>
          <a:xfrm>
            <a:off x="142128" y="6514798"/>
            <a:ext cx="3300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단일계약 공동주택 주차 대수와 연평균 공용 전기료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BA2C1-9AFB-45A6-B958-A3AD15553256}"/>
              </a:ext>
            </a:extLst>
          </p:cNvPr>
          <p:cNvSpPr txBox="1"/>
          <p:nvPr/>
        </p:nvSpPr>
        <p:spPr>
          <a:xfrm>
            <a:off x="213360" y="5500003"/>
            <a:ext cx="6431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단일계약 공동주택인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공용 전기료가 가장 높으나 지상주차대수는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66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대로 가장 낮음을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단지를 제외하고 지하주차대수 증감과 공용 전기료 증감은 같이 움직인다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종합계약 공동주택의 지상주차대수 증감과 공용 전기료 증감이 유사한 추이를 보임을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지하주차대수의 증감과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단지의 공용 전기료의 증감과 같은 모습 임을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83806-6A19-4DB6-AED7-61C8A875958D}"/>
              </a:ext>
            </a:extLst>
          </p:cNvPr>
          <p:cNvSpPr txBox="1"/>
          <p:nvPr/>
        </p:nvSpPr>
        <p:spPr>
          <a:xfrm>
            <a:off x="3595640" y="6514798"/>
            <a:ext cx="3300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종합계약 공동주택 주차 대수와 연평균 공용 전기료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1296DCDE-3530-4761-B766-57D9EE484394}"/>
              </a:ext>
            </a:extLst>
          </p:cNvPr>
          <p:cNvSpPr txBox="1"/>
          <p:nvPr/>
        </p:nvSpPr>
        <p:spPr>
          <a:xfrm>
            <a:off x="213360" y="163791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0" dirty="0" err="1">
                <a:solidFill>
                  <a:srgbClr val="000000"/>
                </a:solidFill>
                <a:effectLst/>
                <a:latin typeface="notokr"/>
              </a:rPr>
              <a:t>부대복리시설수에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notokr"/>
              </a:rPr>
              <a:t> 따른 공용 전기료 분석</a:t>
            </a:r>
            <a:endParaRPr lang="ko-KR" altLang="en-US" sz="1400" dirty="0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3FB2A365-1C1F-42F8-8828-33A1E31959E5}"/>
              </a:ext>
            </a:extLst>
          </p:cNvPr>
          <p:cNvSpPr txBox="1"/>
          <p:nvPr/>
        </p:nvSpPr>
        <p:spPr>
          <a:xfrm>
            <a:off x="213360" y="5092835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400" dirty="0">
                <a:latin typeface="+mn-ea"/>
              </a:rPr>
              <a:t>지상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지하 주차 대수에 따른 공용 전기료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FD31E-670F-451A-A3D2-9E54180A60A3}"/>
              </a:ext>
            </a:extLst>
          </p:cNvPr>
          <p:cNvSpPr txBox="1"/>
          <p:nvPr/>
        </p:nvSpPr>
        <p:spPr>
          <a:xfrm>
            <a:off x="103504" y="609431"/>
            <a:ext cx="64312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부대복리시설이란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관리사무소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노인정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보육시설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문고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주민공동시설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어린이놀이터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휴게시설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커뮤니티공간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자전거보관소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기타 등을 의미한다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단일계약 공동주택의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21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부대시설개수 증감과 공용 전기료 증감이 같이 움직이다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하지만 가양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단지와 지족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나머지 두 개 단지보다 공용 전기료가 낮음에도 부대시설은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개로 더 많은 부대복리시설을 보유함을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종합계약 공동주택인 지족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단지보다 공용 전기료가 낮음에도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부대시설수는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 정도 더 많음을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6A9CE-AC42-4986-8AC0-0F0552D5F9FE}"/>
              </a:ext>
            </a:extLst>
          </p:cNvPr>
          <p:cNvSpPr/>
          <p:nvPr/>
        </p:nvSpPr>
        <p:spPr>
          <a:xfrm>
            <a:off x="2994078" y="2040107"/>
            <a:ext cx="601562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7D586E-17CF-43B3-A024-9D6243F27D49}"/>
              </a:ext>
            </a:extLst>
          </p:cNvPr>
          <p:cNvSpPr/>
          <p:nvPr/>
        </p:nvSpPr>
        <p:spPr>
          <a:xfrm>
            <a:off x="6551093" y="2058892"/>
            <a:ext cx="601562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45CD63-3CC7-4041-9CB9-21C89EAA520A}"/>
              </a:ext>
            </a:extLst>
          </p:cNvPr>
          <p:cNvSpPr/>
          <p:nvPr/>
        </p:nvSpPr>
        <p:spPr>
          <a:xfrm>
            <a:off x="2895702" y="6781994"/>
            <a:ext cx="601562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EF893A-D260-4AE6-A242-1E12BA6F3595}"/>
              </a:ext>
            </a:extLst>
          </p:cNvPr>
          <p:cNvSpPr/>
          <p:nvPr/>
        </p:nvSpPr>
        <p:spPr>
          <a:xfrm>
            <a:off x="6523662" y="6783031"/>
            <a:ext cx="601562" cy="31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16</a:t>
            </a:r>
            <a:endParaRPr lang="ko-KR" altLang="en-US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EAD5F17-BA6B-4281-B520-3FEF035B1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584832"/>
              </p:ext>
            </p:extLst>
          </p:nvPr>
        </p:nvGraphicFramePr>
        <p:xfrm>
          <a:off x="-72562" y="2310733"/>
          <a:ext cx="3456850" cy="255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BE5BF52-8312-43D6-B95F-BF71070E1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593434"/>
              </p:ext>
            </p:extLst>
          </p:nvPr>
        </p:nvGraphicFramePr>
        <p:xfrm>
          <a:off x="3384288" y="2321582"/>
          <a:ext cx="3456850" cy="2517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448AFE0F-0ADF-496B-8C32-251FE80D0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656700"/>
              </p:ext>
            </p:extLst>
          </p:nvPr>
        </p:nvGraphicFramePr>
        <p:xfrm>
          <a:off x="-23543" y="7114124"/>
          <a:ext cx="3520807" cy="2607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FB96DB7-51D3-460B-9B94-E963C57B86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725201"/>
              </p:ext>
            </p:extLst>
          </p:nvPr>
        </p:nvGraphicFramePr>
        <p:xfrm>
          <a:off x="3397059" y="7139808"/>
          <a:ext cx="3520807" cy="2602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5822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9572AC-71E7-4202-AA75-0C0F58172A40}"/>
              </a:ext>
            </a:extLst>
          </p:cNvPr>
          <p:cNvSpPr txBox="1"/>
          <p:nvPr/>
        </p:nvSpPr>
        <p:spPr>
          <a:xfrm>
            <a:off x="7101840" y="281162"/>
            <a:ext cx="6360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상관분석이란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?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ko-KR" altLang="en-US" sz="1400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E9315-A40F-43E7-A637-E91D20D8A12D}"/>
              </a:ext>
            </a:extLst>
          </p:cNvPr>
          <p:cNvSpPr txBox="1"/>
          <p:nvPr/>
        </p:nvSpPr>
        <p:spPr>
          <a:xfrm>
            <a:off x="7119401" y="708902"/>
            <a:ext cx="64312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상관분석은 두 변수 사이의 관계를 측정하고 묘사하기 위해 이용되는 통계학 기법이다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(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Gravetter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Wallnau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2009) 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상관분석을 하기 위해 두 항목을 각각 세로축과 가로축으로 두고 상관도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산포도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를 작성한다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2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개의 항목이 한쪽이 증가하면 다른 쪽도 증가하는 관계를 양의 상관이라고 한다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반대로 한쪽이 증가하면 다른 쪽은 줄어드는 관계는 음의 상관이라고 한다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상관도는 두 항목의 상관관계를 시각적으로 나타낸다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latinLnBrk="1"/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예를 들어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게임 시간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공부 시간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체중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시험 점수를 상관도로 표현하면 다음과 같다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EACCDB23-E93C-422A-95BF-6AF30999D0BD}"/>
              </a:ext>
            </a:extLst>
          </p:cNvPr>
          <p:cNvSpPr txBox="1"/>
          <p:nvPr/>
        </p:nvSpPr>
        <p:spPr>
          <a:xfrm>
            <a:off x="213360" y="203843"/>
            <a:ext cx="64312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400" dirty="0">
                <a:latin typeface="+mn-ea"/>
              </a:rPr>
              <a:t>공동주택 단지 공용 전기료와 시설 특성 간 상관성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CD189-BCCA-44B0-9C55-F7AB3EA760DF}"/>
              </a:ext>
            </a:extLst>
          </p:cNvPr>
          <p:cNvSpPr txBox="1"/>
          <p:nvPr/>
        </p:nvSpPr>
        <p:spPr>
          <a:xfrm>
            <a:off x="230921" y="610074"/>
            <a:ext cx="64312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/>
              <a:t>공동주택 단지 시설 특성과 공용 전기료 간의 관계를 파악하며 공동주택 절감 방안에 도움이 되고자 상관관계 분석을 진행한다</a:t>
            </a:r>
            <a:r>
              <a:rPr lang="en-US" altLang="ko-KR" sz="1100" dirty="0"/>
              <a:t>. </a:t>
            </a:r>
            <a:r>
              <a:rPr lang="ko-KR" altLang="en-US" sz="1100" dirty="0"/>
              <a:t>공동주택 시설과 공용전기료와의 상관분석 결과를 </a:t>
            </a:r>
            <a:r>
              <a:rPr lang="ko-KR" altLang="en-US" sz="1100" dirty="0" err="1"/>
              <a:t>히트맵으로</a:t>
            </a:r>
            <a:r>
              <a:rPr lang="ko-KR" altLang="en-US" sz="1100" dirty="0"/>
              <a:t> 나타내면 다음과 같다</a:t>
            </a:r>
            <a:r>
              <a:rPr lang="en-US" altLang="ko-KR" sz="1100" dirty="0"/>
              <a:t>.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4D2C42-8A53-4C71-9BF0-FEC2CCB1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20" y="2340799"/>
            <a:ext cx="1190625" cy="1190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F7798D-FBD3-4B94-A513-4146B59D14F4}"/>
              </a:ext>
            </a:extLst>
          </p:cNvPr>
          <p:cNvSpPr txBox="1"/>
          <p:nvPr/>
        </p:nvSpPr>
        <p:spPr>
          <a:xfrm>
            <a:off x="8271119" y="3526099"/>
            <a:ext cx="7578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>
                <a:solidFill>
                  <a:srgbClr val="333333"/>
                </a:solidFill>
                <a:latin typeface="Open Sans" panose="020B0606030504020204" pitchFamily="34" charset="0"/>
              </a:rPr>
              <a:t>게임 시간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60C836-B88B-4FF6-B050-D1E57CBF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075" y="2339196"/>
            <a:ext cx="1190625" cy="1181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EE45FA-1F4B-4F8E-B9B4-A9B82CFB751E}"/>
              </a:ext>
            </a:extLst>
          </p:cNvPr>
          <p:cNvSpPr txBox="1"/>
          <p:nvPr/>
        </p:nvSpPr>
        <p:spPr>
          <a:xfrm>
            <a:off x="9967055" y="3526099"/>
            <a:ext cx="625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키</a:t>
            </a:r>
            <a:r>
              <a:rPr lang="en-US" altLang="ko-KR" sz="1000" dirty="0">
                <a:solidFill>
                  <a:srgbClr val="333333"/>
                </a:solidFill>
                <a:latin typeface="Open Sans" panose="020B0606030504020204" pitchFamily="34" charset="0"/>
              </a:rPr>
              <a:t>(cm)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A19C282-5591-4E9D-80F4-0BACF1DA8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430" y="2340799"/>
            <a:ext cx="1162050" cy="11906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33D95E-CFD0-44F8-9EB2-1EA74438A1BE}"/>
              </a:ext>
            </a:extLst>
          </p:cNvPr>
          <p:cNvSpPr txBox="1"/>
          <p:nvPr/>
        </p:nvSpPr>
        <p:spPr>
          <a:xfrm>
            <a:off x="11627095" y="3511355"/>
            <a:ext cx="625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키</a:t>
            </a:r>
            <a:r>
              <a:rPr lang="en-US" altLang="ko-KR" sz="1000" dirty="0">
                <a:solidFill>
                  <a:srgbClr val="333333"/>
                </a:solidFill>
                <a:latin typeface="Open Sans" panose="020B0606030504020204" pitchFamily="34" charset="0"/>
              </a:rPr>
              <a:t>(cm)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DC2C7-D0B7-4B08-A8DC-171B1FAA69AB}"/>
              </a:ext>
            </a:extLst>
          </p:cNvPr>
          <p:cNvSpPr txBox="1"/>
          <p:nvPr/>
        </p:nvSpPr>
        <p:spPr>
          <a:xfrm>
            <a:off x="11544727" y="2092975"/>
            <a:ext cx="7495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>
                <a:solidFill>
                  <a:srgbClr val="333333"/>
                </a:solidFill>
                <a:latin typeface="Open Sans" panose="020B0606030504020204" pitchFamily="34" charset="0"/>
              </a:rPr>
              <a:t>키와 체중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CD788A-A3A5-4ED4-A2B9-9A2E0DDF8748}"/>
              </a:ext>
            </a:extLst>
          </p:cNvPr>
          <p:cNvSpPr txBox="1"/>
          <p:nvPr/>
        </p:nvSpPr>
        <p:spPr>
          <a:xfrm>
            <a:off x="9781457" y="2092975"/>
            <a:ext cx="10158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>
                <a:solidFill>
                  <a:srgbClr val="333333"/>
                </a:solidFill>
                <a:latin typeface="Open Sans" panose="020B0606030504020204" pitchFamily="34" charset="0"/>
              </a:rPr>
              <a:t>키와 시험점수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5ABAED-B969-40D0-B85D-0EF67B24B0F0}"/>
              </a:ext>
            </a:extLst>
          </p:cNvPr>
          <p:cNvSpPr txBox="1"/>
          <p:nvPr/>
        </p:nvSpPr>
        <p:spPr>
          <a:xfrm>
            <a:off x="7879705" y="2092975"/>
            <a:ext cx="14212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게임 시간과 공부시간 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D724D24-1687-4708-BF69-2ACA5EE80443}"/>
              </a:ext>
            </a:extLst>
          </p:cNvPr>
          <p:cNvSpPr/>
          <p:nvPr/>
        </p:nvSpPr>
        <p:spPr>
          <a:xfrm>
            <a:off x="11393262" y="1870581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양의 상관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8963F5C-E71C-4594-B098-2B8C6F543633}"/>
              </a:ext>
            </a:extLst>
          </p:cNvPr>
          <p:cNvSpPr/>
          <p:nvPr/>
        </p:nvSpPr>
        <p:spPr>
          <a:xfrm>
            <a:off x="9767464" y="1870580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상관이 없다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C35A28-EF7C-4B18-9F72-ACEB39CE16A5}"/>
              </a:ext>
            </a:extLst>
          </p:cNvPr>
          <p:cNvSpPr/>
          <p:nvPr/>
        </p:nvSpPr>
        <p:spPr>
          <a:xfrm>
            <a:off x="8071889" y="1870580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음의 상관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5F7FFF-BBAE-4BE3-88EE-B61AD9017C62}"/>
              </a:ext>
            </a:extLst>
          </p:cNvPr>
          <p:cNvSpPr txBox="1"/>
          <p:nvPr/>
        </p:nvSpPr>
        <p:spPr>
          <a:xfrm>
            <a:off x="7777801" y="2392662"/>
            <a:ext cx="338554" cy="6954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000" dirty="0"/>
              <a:t>공부시간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FBB9E-1EED-441A-A475-D929B7270E01}"/>
              </a:ext>
            </a:extLst>
          </p:cNvPr>
          <p:cNvSpPr txBox="1"/>
          <p:nvPr/>
        </p:nvSpPr>
        <p:spPr>
          <a:xfrm>
            <a:off x="9428910" y="2389024"/>
            <a:ext cx="338554" cy="685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000"/>
              <a:t>시험점수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0D1E12-071E-4CDA-BF45-CD5A6D6C359F}"/>
              </a:ext>
            </a:extLst>
          </p:cNvPr>
          <p:cNvSpPr txBox="1"/>
          <p:nvPr/>
        </p:nvSpPr>
        <p:spPr>
          <a:xfrm>
            <a:off x="11054708" y="2339196"/>
            <a:ext cx="338554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000" dirty="0"/>
              <a:t>체중</a:t>
            </a:r>
            <a:r>
              <a:rPr lang="en-US" altLang="ko-KR" sz="1000" dirty="0"/>
              <a:t>(kg)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D07B1-E6A5-4A39-8FEC-7D7A749894F3}"/>
              </a:ext>
            </a:extLst>
          </p:cNvPr>
          <p:cNvSpPr txBox="1"/>
          <p:nvPr/>
        </p:nvSpPr>
        <p:spPr>
          <a:xfrm>
            <a:off x="7080743" y="4074756"/>
            <a:ext cx="64312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위와 같은 상관관계를 수치화한 값인 상관계수는 상관의 정도를 측정할 수 있는 지표로 사용된다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-1 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이상 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1 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이하의 수가 된다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1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에 가까울수록 ‘양의 </a:t>
            </a:r>
            <a:r>
              <a:rPr lang="ko-KR" altLang="en-US" sz="1100" dirty="0" err="1">
                <a:solidFill>
                  <a:srgbClr val="333333"/>
                </a:solidFill>
                <a:latin typeface="Open Sans" panose="020B0606030504020204" pitchFamily="34" charset="0"/>
              </a:rPr>
              <a:t>상관’이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 강하고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, -1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에 가까울수록 ‘음의 </a:t>
            </a:r>
            <a:r>
              <a:rPr lang="ko-KR" altLang="en-US" sz="1100" dirty="0" err="1">
                <a:solidFill>
                  <a:srgbClr val="333333"/>
                </a:solidFill>
                <a:latin typeface="Open Sans" panose="020B0606030504020204" pitchFamily="34" charset="0"/>
              </a:rPr>
              <a:t>상관’이</a:t>
            </a:r>
            <a:r>
              <a:rPr lang="ko-KR" altLang="en-US" sz="1100" dirty="0">
                <a:solidFill>
                  <a:srgbClr val="333333"/>
                </a:solidFill>
                <a:latin typeface="Open Sans" panose="020B0606030504020204" pitchFamily="34" charset="0"/>
              </a:rPr>
              <a:t> 강하다는 것을 나타낸다</a:t>
            </a:r>
            <a:r>
              <a:rPr lang="en-US" altLang="ko-KR" sz="1100" dirty="0">
                <a:solidFill>
                  <a:srgbClr val="333333"/>
                </a:solidFill>
                <a:latin typeface="Open Sans" panose="020B0606030504020204" pitchFamily="34" charset="0"/>
              </a:rPr>
              <a:t>.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4D4D322-A685-4E8A-8F65-ADE7D7EB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447" y="5344295"/>
            <a:ext cx="1190625" cy="11811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25F7D68-3347-4BEF-A6B5-1DB2036A0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0251" y="5337204"/>
            <a:ext cx="1162050" cy="11620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D343810-5644-4DBB-BC2E-1D28BE78E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890" y="5334770"/>
            <a:ext cx="1162050" cy="11906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DD88BC8-555C-487A-89BD-0180FD6E6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507" y="5360618"/>
            <a:ext cx="1133475" cy="11715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4E71B7C-043F-4A32-A9D1-960DF28E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88" y="5344295"/>
            <a:ext cx="1190625" cy="1190625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CA3FF3B-6010-4346-806C-D12663553D4B}"/>
              </a:ext>
            </a:extLst>
          </p:cNvPr>
          <p:cNvSpPr/>
          <p:nvPr/>
        </p:nvSpPr>
        <p:spPr>
          <a:xfrm>
            <a:off x="7368507" y="5131005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강함 음의 상관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1130CD5-0E4E-4900-B2F6-7F2B7962288E}"/>
              </a:ext>
            </a:extLst>
          </p:cNvPr>
          <p:cNvSpPr/>
          <p:nvPr/>
        </p:nvSpPr>
        <p:spPr>
          <a:xfrm>
            <a:off x="8574982" y="5131005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약한 양의 상관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243E72F-D4B1-4244-8063-CDC75C810F5B}"/>
              </a:ext>
            </a:extLst>
          </p:cNvPr>
          <p:cNvSpPr/>
          <p:nvPr/>
        </p:nvSpPr>
        <p:spPr>
          <a:xfrm>
            <a:off x="9781457" y="5120988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상관이 없다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CCE7859-CE09-4A64-9735-5D7586218E98}"/>
              </a:ext>
            </a:extLst>
          </p:cNvPr>
          <p:cNvSpPr/>
          <p:nvPr/>
        </p:nvSpPr>
        <p:spPr>
          <a:xfrm>
            <a:off x="10951988" y="5120987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약한 양의 상관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03BF230-72F9-4830-B733-8EDA56B5F5D0}"/>
              </a:ext>
            </a:extLst>
          </p:cNvPr>
          <p:cNvSpPr/>
          <p:nvPr/>
        </p:nvSpPr>
        <p:spPr>
          <a:xfrm>
            <a:off x="12158463" y="5106928"/>
            <a:ext cx="1029853" cy="203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강한 양의 상관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0A57DF-9048-460D-A91E-FA5A3E01F9D8}"/>
              </a:ext>
            </a:extLst>
          </p:cNvPr>
          <p:cNvSpPr txBox="1"/>
          <p:nvPr/>
        </p:nvSpPr>
        <p:spPr>
          <a:xfrm>
            <a:off x="7254703" y="6558041"/>
            <a:ext cx="1257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800" dirty="0">
                <a:solidFill>
                  <a:srgbClr val="333333"/>
                </a:solidFill>
                <a:latin typeface="Open Sans" panose="020B0606030504020204" pitchFamily="34" charset="0"/>
              </a:rPr>
              <a:t>-1</a:t>
            </a:r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에 가깝다 </a:t>
            </a:r>
            <a:endParaRPr lang="en-US" altLang="ko-KR" sz="8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EEA3AE-3A6F-4E0E-9B15-858DB7162F8C}"/>
              </a:ext>
            </a:extLst>
          </p:cNvPr>
          <p:cNvSpPr txBox="1"/>
          <p:nvPr/>
        </p:nvSpPr>
        <p:spPr>
          <a:xfrm>
            <a:off x="8512163" y="6558041"/>
            <a:ext cx="1257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800" dirty="0">
                <a:solidFill>
                  <a:srgbClr val="333333"/>
                </a:solidFill>
                <a:latin typeface="Open Sans" panose="020B0606030504020204" pitchFamily="34" charset="0"/>
              </a:rPr>
              <a:t>-0.5  </a:t>
            </a:r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정도다</a:t>
            </a:r>
            <a:endParaRPr lang="en-US" altLang="ko-KR" sz="8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121F6A-892C-4AD3-93B4-171F7D5A6E57}"/>
              </a:ext>
            </a:extLst>
          </p:cNvPr>
          <p:cNvSpPr txBox="1"/>
          <p:nvPr/>
        </p:nvSpPr>
        <p:spPr>
          <a:xfrm>
            <a:off x="9680029" y="6558041"/>
            <a:ext cx="1257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800" dirty="0">
                <a:solidFill>
                  <a:srgbClr val="333333"/>
                </a:solidFill>
                <a:latin typeface="Open Sans" panose="020B0606030504020204" pitchFamily="34" charset="0"/>
              </a:rPr>
              <a:t>0</a:t>
            </a:r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에 가깝다 </a:t>
            </a:r>
            <a:endParaRPr lang="en-US" altLang="ko-KR" sz="8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27FEB-C147-49F4-A987-682E9C1F646B}"/>
              </a:ext>
            </a:extLst>
          </p:cNvPr>
          <p:cNvSpPr txBox="1"/>
          <p:nvPr/>
        </p:nvSpPr>
        <p:spPr>
          <a:xfrm>
            <a:off x="10869036" y="6558041"/>
            <a:ext cx="1257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800" dirty="0">
                <a:solidFill>
                  <a:srgbClr val="333333"/>
                </a:solidFill>
                <a:latin typeface="Open Sans" panose="020B0606030504020204" pitchFamily="34" charset="0"/>
              </a:rPr>
              <a:t>0.5</a:t>
            </a:r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 정도다</a:t>
            </a:r>
            <a:endParaRPr lang="en-US" altLang="ko-KR" sz="8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6DB953-3197-467B-B568-39F41932953F}"/>
              </a:ext>
            </a:extLst>
          </p:cNvPr>
          <p:cNvSpPr txBox="1"/>
          <p:nvPr/>
        </p:nvSpPr>
        <p:spPr>
          <a:xfrm>
            <a:off x="12036902" y="6559411"/>
            <a:ext cx="1257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상관계수는 </a:t>
            </a:r>
            <a:r>
              <a:rPr lang="en-US" altLang="ko-KR" sz="800" dirty="0">
                <a:solidFill>
                  <a:srgbClr val="333333"/>
                </a:solidFill>
                <a:latin typeface="Open Sans" panose="020B0606030504020204" pitchFamily="34" charset="0"/>
              </a:rPr>
              <a:t>1</a:t>
            </a:r>
            <a:r>
              <a:rPr lang="ko-KR" altLang="en-US" sz="800" dirty="0">
                <a:solidFill>
                  <a:srgbClr val="333333"/>
                </a:solidFill>
                <a:latin typeface="Open Sans" panose="020B0606030504020204" pitchFamily="34" charset="0"/>
              </a:rPr>
              <a:t>에 가깝다 </a:t>
            </a:r>
            <a:endParaRPr lang="en-US" altLang="ko-KR" sz="8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9F53D1B-C6B0-4972-9792-58D1A3B334BE}"/>
              </a:ext>
            </a:extLst>
          </p:cNvPr>
          <p:cNvCxnSpPr>
            <a:cxnSpLocks/>
          </p:cNvCxnSpPr>
          <p:nvPr/>
        </p:nvCxnSpPr>
        <p:spPr>
          <a:xfrm>
            <a:off x="7636489" y="4915477"/>
            <a:ext cx="1587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0B314A7-67B5-410A-A24B-967922242299}"/>
              </a:ext>
            </a:extLst>
          </p:cNvPr>
          <p:cNvSpPr txBox="1"/>
          <p:nvPr/>
        </p:nvSpPr>
        <p:spPr>
          <a:xfrm>
            <a:off x="7080744" y="4804777"/>
            <a:ext cx="5690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강하다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D23D22-8062-4003-8098-EAF0F517B278}"/>
              </a:ext>
            </a:extLst>
          </p:cNvPr>
          <p:cNvSpPr txBox="1"/>
          <p:nvPr/>
        </p:nvSpPr>
        <p:spPr>
          <a:xfrm>
            <a:off x="9179282" y="4807755"/>
            <a:ext cx="5690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약하다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399F154-53FC-44C4-AEC9-919C83CB6702}"/>
              </a:ext>
            </a:extLst>
          </p:cNvPr>
          <p:cNvCxnSpPr>
            <a:cxnSpLocks/>
          </p:cNvCxnSpPr>
          <p:nvPr/>
        </p:nvCxnSpPr>
        <p:spPr>
          <a:xfrm>
            <a:off x="11332746" y="4919267"/>
            <a:ext cx="1587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7D1D21-F47A-4523-AEED-C4961D20F874}"/>
              </a:ext>
            </a:extLst>
          </p:cNvPr>
          <p:cNvSpPr txBox="1"/>
          <p:nvPr/>
        </p:nvSpPr>
        <p:spPr>
          <a:xfrm>
            <a:off x="10818637" y="4811545"/>
            <a:ext cx="5690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약하다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D37C4A-F8FB-4456-A799-6373D8B63FA1}"/>
              </a:ext>
            </a:extLst>
          </p:cNvPr>
          <p:cNvSpPr txBox="1"/>
          <p:nvPr/>
        </p:nvSpPr>
        <p:spPr>
          <a:xfrm>
            <a:off x="12917175" y="4784515"/>
            <a:ext cx="5690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000" dirty="0">
                <a:solidFill>
                  <a:srgbClr val="333333"/>
                </a:solidFill>
                <a:latin typeface="Open Sans" panose="020B0606030504020204" pitchFamily="34" charset="0"/>
              </a:rPr>
              <a:t>강하다</a:t>
            </a:r>
            <a:endParaRPr lang="en-US" altLang="ko-KR" sz="10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C397A4B-E082-4457-BDC5-9C1547889269}"/>
              </a:ext>
            </a:extLst>
          </p:cNvPr>
          <p:cNvSpPr/>
          <p:nvPr/>
        </p:nvSpPr>
        <p:spPr>
          <a:xfrm>
            <a:off x="7071962" y="203843"/>
            <a:ext cx="6448841" cy="6655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4" name="TextBox 52">
            <a:extLst>
              <a:ext uri="{FF2B5EF4-FFF2-40B4-BE49-F238E27FC236}">
                <a16:creationId xmlns:a16="http://schemas.microsoft.com/office/drawing/2014/main" id="{EC073523-E5C2-44A2-A5E9-7585A589D870}"/>
              </a:ext>
            </a:extLst>
          </p:cNvPr>
          <p:cNvSpPr txBox="1"/>
          <p:nvPr/>
        </p:nvSpPr>
        <p:spPr>
          <a:xfrm>
            <a:off x="5599736" y="1163391"/>
            <a:ext cx="1185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100" dirty="0" err="1"/>
              <a:t>상관분석이란</a:t>
            </a:r>
            <a:r>
              <a:rPr lang="en-US" altLang="ko-KR" sz="1100" dirty="0"/>
              <a:t>?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004393-FA88-4A65-B28F-3D2E9B16831A}"/>
              </a:ext>
            </a:extLst>
          </p:cNvPr>
          <p:cNvSpPr/>
          <p:nvPr/>
        </p:nvSpPr>
        <p:spPr>
          <a:xfrm>
            <a:off x="4160844" y="1425001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17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55727A-07EC-4B27-B09F-5D4237852471}"/>
              </a:ext>
            </a:extLst>
          </p:cNvPr>
          <p:cNvSpPr txBox="1"/>
          <p:nvPr/>
        </p:nvSpPr>
        <p:spPr>
          <a:xfrm>
            <a:off x="252109" y="1498033"/>
            <a:ext cx="40660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공동주택 단지 시설 특성과 전기공용금액과의 상관관계</a:t>
            </a:r>
          </a:p>
        </p:txBody>
      </p:sp>
      <p:pic>
        <p:nvPicPr>
          <p:cNvPr id="68" name="Picture 4">
            <a:extLst>
              <a:ext uri="{FF2B5EF4-FFF2-40B4-BE49-F238E27FC236}">
                <a16:creationId xmlns:a16="http://schemas.microsoft.com/office/drawing/2014/main" id="{2F0EDD58-16CE-4D14-A787-F613415B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43" y="1771054"/>
            <a:ext cx="4335036" cy="28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04B9294-69A5-4244-8F97-B12BEC38E621}"/>
              </a:ext>
            </a:extLst>
          </p:cNvPr>
          <p:cNvSpPr txBox="1"/>
          <p:nvPr/>
        </p:nvSpPr>
        <p:spPr>
          <a:xfrm>
            <a:off x="277781" y="4969214"/>
            <a:ext cx="630618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상관분석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히트맵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을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 해석하는 방법은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특성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의 행과 특성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의 열이 만나는 지점에 기재된 두 변수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A,B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의 상관계수를 확인하는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예를 들어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공용 전기료와 승강기대수와의 상관계수를 알고자 한다면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공용 전기료 열과 승강기대수 행이 만나는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지점의 값이 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0.35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임을 확인하며 알 수 있다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. </a:t>
            </a:r>
            <a:endParaRPr lang="en-US" altLang="ko-KR" sz="1100" b="0" i="0" dirty="0">
              <a:solidFill>
                <a:srgbClr val="000000"/>
              </a:solidFill>
              <a:effectLst/>
              <a:latin typeface="notokr"/>
            </a:endParaRPr>
          </a:p>
          <a:p>
            <a:endParaRPr lang="en-US" altLang="ko-KR" sz="1100" dirty="0">
              <a:solidFill>
                <a:srgbClr val="000000"/>
              </a:solidFill>
              <a:latin typeface="notokr"/>
            </a:endParaRPr>
          </a:p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공용 전기료와 양의 상관관계가 가장 높은 변수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즉 증감의 형태가 비슷한 경향을 보이는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시설 특성은 상관계수가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0.4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인 지하주차대수임을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하지만 두 변수의 관계가 인과관계임을 의미하지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않기 때문에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측정되지 않는 다른 변수들이 영향을 미칠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인과관계보다는 상호관계 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한 변수가 다른 변수에 영향을 주고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역으로 다른 변수가 한 변수에 영향을 주는 관계라고 볼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notokr"/>
            </a:endParaRPr>
          </a:p>
          <a:p>
            <a:endParaRPr lang="en-US" altLang="ko-KR" sz="1100" dirty="0">
              <a:solidFill>
                <a:srgbClr val="000000"/>
              </a:solidFill>
              <a:latin typeface="notokr"/>
            </a:endParaRPr>
          </a:p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지하주차대수와 공용 전기료 사이의 연관성을 확인하기 위해 지하 주차 공간의 에너지 절감 효과성을 실사례를 통해 살펴본다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3308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9CA9410-4B13-4475-A72F-5E2547303DD8}"/>
              </a:ext>
            </a:extLst>
          </p:cNvPr>
          <p:cNvSpPr txBox="1"/>
          <p:nvPr/>
        </p:nvSpPr>
        <p:spPr>
          <a:xfrm>
            <a:off x="212037" y="250063"/>
            <a:ext cx="6360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주차공간 </a:t>
            </a:r>
            <a:r>
              <a:rPr lang="en-US" altLang="ko-KR" sz="14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LED </a:t>
            </a:r>
            <a:r>
              <a:rPr lang="ko-KR" altLang="en-US" sz="14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도입을 통한 공용 전기 에너지 절감 사례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D87B2-FCE8-414C-936B-83912BA06D9A}"/>
              </a:ext>
            </a:extLst>
          </p:cNvPr>
          <p:cNvSpPr txBox="1"/>
          <p:nvPr/>
        </p:nvSpPr>
        <p:spPr>
          <a:xfrm>
            <a:off x="115651" y="1920311"/>
            <a:ext cx="3276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단지의 공용 전기료 증감 추이</a:t>
            </a:r>
            <a:endParaRPr lang="en-US" altLang="ko-KR" sz="10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16D58-AE9E-4397-99C5-869AB38DF1E9}"/>
              </a:ext>
            </a:extLst>
          </p:cNvPr>
          <p:cNvSpPr txBox="1"/>
          <p:nvPr/>
        </p:nvSpPr>
        <p:spPr>
          <a:xfrm>
            <a:off x="182688" y="664039"/>
            <a:ext cx="66315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5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 단지는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월 지하주차장 전구를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LED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로 교체했다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2018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년의 상반기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평균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공용 전기료를 비교한 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33%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가 감소한 것으로 확인되었다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이에 반해 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준공년도와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세대수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전기계약방식이 동일한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2018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년에 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년의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상반지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총 공용 전기료가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26%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증가한 것으로 확인되었다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이외에 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준공년도와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세대수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전기계약방식이 동일한 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관평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3,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홍도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1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단지 또한 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2018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년 상반기 대비 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2021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년 상반기 공용전기료가 각각 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15%, 8%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증가했다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동일한 조건의 아파트는 전기료가 증가한 반면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notokr"/>
              </a:rPr>
              <a:t>관평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단지는 감소했다</a:t>
            </a:r>
            <a:r>
              <a:rPr lang="en-US" altLang="ko-KR" sz="1100" dirty="0">
                <a:solidFill>
                  <a:srgbClr val="000000"/>
                </a:solidFill>
                <a:latin typeface="notokr"/>
              </a:rPr>
              <a:t>. 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1B7EEB-B098-4181-912D-E0554EA6C132}"/>
              </a:ext>
            </a:extLst>
          </p:cNvPr>
          <p:cNvSpPr/>
          <p:nvPr/>
        </p:nvSpPr>
        <p:spPr>
          <a:xfrm>
            <a:off x="2787875" y="2168567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18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E4344B-5EAC-46E6-8250-3103AEF26A6C}"/>
              </a:ext>
            </a:extLst>
          </p:cNvPr>
          <p:cNvSpPr txBox="1"/>
          <p:nvPr/>
        </p:nvSpPr>
        <p:spPr>
          <a:xfrm>
            <a:off x="3392488" y="1929789"/>
            <a:ext cx="3276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graph.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지족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단지의 공용 전기료 증감 추이</a:t>
            </a:r>
            <a:endParaRPr lang="en-US" altLang="ko-KR" sz="10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631693-1857-4C6B-A989-ECD85E29DF38}"/>
              </a:ext>
            </a:extLst>
          </p:cNvPr>
          <p:cNvSpPr/>
          <p:nvPr/>
        </p:nvSpPr>
        <p:spPr>
          <a:xfrm>
            <a:off x="6051094" y="2166532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19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A9DAB3-F255-43F2-B4C4-F53F1A9BF86E}"/>
              </a:ext>
            </a:extLst>
          </p:cNvPr>
          <p:cNvSpPr txBox="1"/>
          <p:nvPr/>
        </p:nvSpPr>
        <p:spPr>
          <a:xfrm>
            <a:off x="1754069" y="2652513"/>
            <a:ext cx="810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ko-KR" altLang="en-US" sz="1100" dirty="0"/>
              <a:t> </a:t>
            </a:r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5D28D61-311E-478E-9442-5E64E117B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87390"/>
              </p:ext>
            </p:extLst>
          </p:nvPr>
        </p:nvGraphicFramePr>
        <p:xfrm>
          <a:off x="-65026" y="2274240"/>
          <a:ext cx="3276837" cy="239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730A6BC4-ED7D-4E82-90DC-1247D9E0D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22566"/>
              </p:ext>
            </p:extLst>
          </p:nvPr>
        </p:nvGraphicFramePr>
        <p:xfrm>
          <a:off x="3455078" y="2288636"/>
          <a:ext cx="3276837" cy="2503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EB7871B-6D7C-4EA4-8224-90D34335B881}"/>
              </a:ext>
            </a:extLst>
          </p:cNvPr>
          <p:cNvSpPr txBox="1"/>
          <p:nvPr/>
        </p:nvSpPr>
        <p:spPr>
          <a:xfrm>
            <a:off x="5030906" y="2652513"/>
            <a:ext cx="8747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26%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r>
              <a:rPr lang="ko-KR" altLang="en-US" sz="11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F6D470-5DFC-42C7-8AD4-3F4CE434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7" y="6431468"/>
            <a:ext cx="3091242" cy="2318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2907A6-C616-481F-89FC-92FAE92AA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387" y="6431468"/>
            <a:ext cx="3091243" cy="2318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7BF170-196C-4858-9A48-88319B44C533}"/>
              </a:ext>
            </a:extLst>
          </p:cNvPr>
          <p:cNvSpPr txBox="1"/>
          <p:nvPr/>
        </p:nvSpPr>
        <p:spPr>
          <a:xfrm>
            <a:off x="70549" y="6121393"/>
            <a:ext cx="3276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Image. </a:t>
            </a:r>
            <a:r>
              <a:rPr lang="ko-KR" altLang="en-US" sz="10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단지의 지하주차장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1450E-BD99-4369-A57F-7915386C4B92}"/>
              </a:ext>
            </a:extLst>
          </p:cNvPr>
          <p:cNvSpPr txBox="1"/>
          <p:nvPr/>
        </p:nvSpPr>
        <p:spPr>
          <a:xfrm>
            <a:off x="3488738" y="6108991"/>
            <a:ext cx="3276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Image.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지족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단지의 지하주차장 형광등</a:t>
            </a:r>
            <a:endParaRPr lang="en-US" altLang="ko-KR" sz="10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652F00-E2BE-4684-BD3A-588329050920}"/>
              </a:ext>
            </a:extLst>
          </p:cNvPr>
          <p:cNvSpPr txBox="1"/>
          <p:nvPr/>
        </p:nvSpPr>
        <p:spPr>
          <a:xfrm>
            <a:off x="163347" y="5167455"/>
            <a:ext cx="645828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 두 단지를 </a:t>
            </a:r>
            <a:r>
              <a:rPr lang="ko-KR" altLang="en-US" sz="1100" dirty="0">
                <a:solidFill>
                  <a:srgbClr val="000000"/>
                </a:solidFill>
                <a:latin typeface="notokr"/>
              </a:rPr>
              <a:t>방문하여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지하주차장 전등 현황을 확인해본 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지족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LED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등이 아닌 형광등을 사용하고 있었으며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전기 절약을 위해 사용하지 않는 전등도 있음을 확인했다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사용하지 않는 전등 때문에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관평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단지와 비교했을 때 상대적으로 지하주차장이 어두웠다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LED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등이 아닌 형광등 사용으로 인해 전기료도 상승하며 어두운 주차장을 사용해야 하는 불편함이 있었다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형광등을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LED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등으로 교체하는 에너지 절감 방안이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필요해보인다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  <a:endParaRPr lang="ko-KR" altLang="en-US" sz="1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8EB029-12DD-4B3D-8237-37BAD52B8C32}"/>
              </a:ext>
            </a:extLst>
          </p:cNvPr>
          <p:cNvSpPr/>
          <p:nvPr/>
        </p:nvSpPr>
        <p:spPr>
          <a:xfrm>
            <a:off x="2743219" y="6279327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20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67B76F-A38D-48E1-B310-692CDCE61E17}"/>
              </a:ext>
            </a:extLst>
          </p:cNvPr>
          <p:cNvSpPr/>
          <p:nvPr/>
        </p:nvSpPr>
        <p:spPr>
          <a:xfrm>
            <a:off x="2741747" y="6279327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20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E58A8AA-69EB-4853-A199-0E7E8334DFD6}"/>
              </a:ext>
            </a:extLst>
          </p:cNvPr>
          <p:cNvSpPr/>
          <p:nvPr/>
        </p:nvSpPr>
        <p:spPr>
          <a:xfrm>
            <a:off x="6133718" y="6252612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94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297E2B3-5DA2-43A8-91C2-20ACD505786B}"/>
              </a:ext>
            </a:extLst>
          </p:cNvPr>
          <p:cNvSpPr txBox="1"/>
          <p:nvPr/>
        </p:nvSpPr>
        <p:spPr>
          <a:xfrm>
            <a:off x="212037" y="195731"/>
            <a:ext cx="6360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에너지 절감 필요 공동주택 선정</a:t>
            </a:r>
            <a:endParaRPr lang="ko-KR" altLang="en-US" sz="1400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E52B3-FA35-4A12-A3A5-423B8ED87A32}"/>
              </a:ext>
            </a:extLst>
          </p:cNvPr>
          <p:cNvSpPr txBox="1"/>
          <p:nvPr/>
        </p:nvSpPr>
        <p:spPr>
          <a:xfrm>
            <a:off x="176848" y="573410"/>
            <a:ext cx="64312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에너지 절감 필요 단지 선정을 통한 적절한 절감 방안을 도입하기 위해 에너지 절감 필요 단지를 선정했다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공동주택 형태 중 공용 시설 공간이 상대적으로 많은 아파트를 분석 대상으로 삼았다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또한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설비 노후화가 예상되는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기준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이상 된 아파트 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준공년도가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이하인 아파트를 대상으로 분석 진행하였다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아파트의 세대당 공용 전기료의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2021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상반기 평균값을 기준으로 선정하였으며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notokr"/>
              </a:rPr>
              <a:t>세대수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 범위마다 공용 전기료의 분포에 사분 범위 통계기법을 적용하여 아파트를 선별하였다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전체 아파트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380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단지 중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년 이상 된 아파트는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308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 단지가 있었으며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그중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개 단지가 에너지 절감 필요 아파트로 선정되었다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전체 아파트 단지 중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3%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kr"/>
              </a:rPr>
              <a:t>에 해당되는 에너지 절감 필요 아파트 가 명칭은 아래 테이블에서 확인할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kr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54121-594D-4B95-9B98-386B37C13E38}"/>
              </a:ext>
            </a:extLst>
          </p:cNvPr>
          <p:cNvSpPr txBox="1"/>
          <p:nvPr/>
        </p:nvSpPr>
        <p:spPr>
          <a:xfrm>
            <a:off x="174892" y="2219036"/>
            <a:ext cx="3276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r>
              <a:rPr lang="en-US" altLang="ko-KR" sz="1000" b="1" i="0" dirty="0">
                <a:solidFill>
                  <a:srgbClr val="000000"/>
                </a:solidFill>
                <a:effectLst/>
                <a:latin typeface="notokr"/>
              </a:rPr>
              <a:t>Graph. 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notokr"/>
              </a:rPr>
              <a:t>에너지 절감 필요 아파트 비율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EDC698-382C-434A-9AF4-6C30CC6DBEE7}"/>
              </a:ext>
            </a:extLst>
          </p:cNvPr>
          <p:cNvSpPr txBox="1"/>
          <p:nvPr/>
        </p:nvSpPr>
        <p:spPr>
          <a:xfrm>
            <a:off x="3413511" y="2222396"/>
            <a:ext cx="3276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200" b="1">
                <a:latin typeface="+mn-ea"/>
              </a:defRPr>
            </a:lvl1pPr>
          </a:lstStyle>
          <a:p>
            <a:pPr algn="l" fontAlgn="b"/>
            <a:r>
              <a:rPr lang="en-US" altLang="ko-KR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Table. </a:t>
            </a:r>
            <a:r>
              <a:rPr lang="ko-KR" altLang="en-US" sz="10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에너지 절감 필요 아파트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가명칭</a:t>
            </a:r>
            <a:endParaRPr lang="en-US" altLang="ko-KR" sz="10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9CCB2D-2469-4E21-980C-678D45BCFE41}"/>
              </a:ext>
            </a:extLst>
          </p:cNvPr>
          <p:cNvSpPr/>
          <p:nvPr/>
        </p:nvSpPr>
        <p:spPr>
          <a:xfrm>
            <a:off x="2685793" y="2125069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22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B1A52F-1F96-4777-A49D-9275A9501D5F}"/>
              </a:ext>
            </a:extLst>
          </p:cNvPr>
          <p:cNvSpPr/>
          <p:nvPr/>
        </p:nvSpPr>
        <p:spPr>
          <a:xfrm>
            <a:off x="6155174" y="2122241"/>
            <a:ext cx="702826" cy="33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 23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4AB68F-C579-4795-857C-1E37C5DA4606}"/>
              </a:ext>
            </a:extLst>
          </p:cNvPr>
          <p:cNvSpPr/>
          <p:nvPr/>
        </p:nvSpPr>
        <p:spPr>
          <a:xfrm>
            <a:off x="287165" y="6705601"/>
            <a:ext cx="6281691" cy="17526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61424C-4B2A-4681-A5A4-8B1D69C7F5ED}"/>
              </a:ext>
            </a:extLst>
          </p:cNvPr>
          <p:cNvGrpSpPr/>
          <p:nvPr/>
        </p:nvGrpSpPr>
        <p:grpSpPr>
          <a:xfrm>
            <a:off x="49544" y="8610807"/>
            <a:ext cx="6634484" cy="1129048"/>
            <a:chOff x="119829" y="9201151"/>
            <a:chExt cx="6634484" cy="63374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BEEEE8B-BFB0-4614-96AA-2E10BA4BDD26}"/>
                </a:ext>
              </a:extLst>
            </p:cNvPr>
            <p:cNvSpPr/>
            <p:nvPr/>
          </p:nvSpPr>
          <p:spPr>
            <a:xfrm>
              <a:off x="119829" y="9201152"/>
              <a:ext cx="6631577" cy="633748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F48D5EF-AF8F-478D-BE9E-D651D3F06C1D}"/>
                </a:ext>
              </a:extLst>
            </p:cNvPr>
            <p:cNvSpPr/>
            <p:nvPr/>
          </p:nvSpPr>
          <p:spPr>
            <a:xfrm>
              <a:off x="119830" y="9201151"/>
              <a:ext cx="1361522" cy="633748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A2FE1D-38AF-4554-BD35-838F7827BF31}"/>
                </a:ext>
              </a:extLst>
            </p:cNvPr>
            <p:cNvSpPr txBox="1"/>
            <p:nvPr/>
          </p:nvSpPr>
          <p:spPr>
            <a:xfrm>
              <a:off x="172904" y="9461978"/>
              <a:ext cx="12553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latinLnBrk="1">
                <a:defRPr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ctr"/>
              <a:r>
                <a:rPr lang="ko-KR" altLang="en-US" b="1" dirty="0">
                  <a:latin typeface="+mn-ea"/>
                  <a:ea typeface="+mn-ea"/>
                </a:rPr>
                <a:t>활용데이터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71B99-7B67-4E85-AE58-B01F24A9CDF4}"/>
                </a:ext>
              </a:extLst>
            </p:cNvPr>
            <p:cNvSpPr txBox="1"/>
            <p:nvPr/>
          </p:nvSpPr>
          <p:spPr>
            <a:xfrm>
              <a:off x="1490074" y="9232972"/>
              <a:ext cx="5264239" cy="570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latinLnBrk="1">
                <a:buFontTx/>
                <a:buChar char="-"/>
              </a:pPr>
              <a:r>
                <a:rPr lang="ko-KR" altLang="en-US" sz="1000" dirty="0">
                  <a:latin typeface="+mn-ea"/>
                </a:rPr>
                <a:t>통계청</a:t>
              </a:r>
              <a:r>
                <a:rPr lang="en-US" altLang="ko-KR" sz="1000" dirty="0">
                  <a:latin typeface="+mn-ea"/>
                </a:rPr>
                <a:t>-</a:t>
              </a:r>
              <a:r>
                <a:rPr lang="ko-KR" altLang="en-US" sz="1000" dirty="0" err="1">
                  <a:latin typeface="+mn-ea"/>
                </a:rPr>
                <a:t>인구주택총조사</a:t>
              </a:r>
              <a:r>
                <a:rPr lang="ko-KR" altLang="en-US" sz="1000" dirty="0">
                  <a:latin typeface="+mn-ea"/>
                </a:rPr>
                <a:t> </a:t>
              </a:r>
              <a:r>
                <a:rPr lang="ko-KR" altLang="en-US" sz="1000" dirty="0" err="1">
                  <a:latin typeface="+mn-ea"/>
                </a:rPr>
                <a:t>등록센서스</a:t>
              </a:r>
              <a:r>
                <a:rPr lang="ko-KR" altLang="en-US" sz="1000" dirty="0">
                  <a:latin typeface="+mn-ea"/>
                </a:rPr>
                <a:t> 방식 집계결과 </a:t>
              </a:r>
              <a:r>
                <a:rPr lang="en-US" altLang="ko-KR" sz="1000" dirty="0">
                  <a:latin typeface="+mn-ea"/>
                </a:rPr>
                <a:t>(</a:t>
              </a:r>
              <a:r>
                <a:rPr lang="ko-KR" altLang="en-US" sz="1000" dirty="0">
                  <a:latin typeface="+mn-ea"/>
                </a:rPr>
                <a:t>출처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통계청</a:t>
              </a:r>
              <a:r>
                <a:rPr lang="en-US" altLang="ko-KR" sz="1000" dirty="0">
                  <a:latin typeface="+mn-ea"/>
                </a:rPr>
                <a:t>, 2016~2020)</a:t>
              </a:r>
            </a:p>
            <a:p>
              <a:pPr marL="171450" indent="-171450" latinLnBrk="1">
                <a:buFontTx/>
                <a:buChar char="-"/>
              </a:pPr>
              <a:r>
                <a:rPr lang="ko-KR" altLang="en-US" sz="1000" dirty="0">
                  <a:latin typeface="+mn-ea"/>
                </a:rPr>
                <a:t>한국에너지공단</a:t>
              </a:r>
              <a:r>
                <a:rPr lang="en-US" altLang="ko-KR" sz="1000" dirty="0">
                  <a:latin typeface="+mn-ea"/>
                </a:rPr>
                <a:t>-</a:t>
              </a:r>
              <a:r>
                <a:rPr lang="ko-KR" altLang="en-US" sz="1000" dirty="0">
                  <a:latin typeface="+mn-ea"/>
                </a:rPr>
                <a:t>에너지사용량 통계 </a:t>
              </a:r>
              <a:r>
                <a:rPr lang="en-US" altLang="ko-KR" sz="1000" dirty="0">
                  <a:latin typeface="+mn-ea"/>
                </a:rPr>
                <a:t>(</a:t>
              </a:r>
              <a:r>
                <a:rPr lang="ko-KR" altLang="en-US" sz="1000" dirty="0">
                  <a:latin typeface="+mn-ea"/>
                </a:rPr>
                <a:t>출처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한국에너지공단</a:t>
              </a:r>
              <a:r>
                <a:rPr lang="en-US" altLang="ko-KR" sz="1000" dirty="0">
                  <a:latin typeface="+mn-ea"/>
                </a:rPr>
                <a:t>, 2020)</a:t>
              </a:r>
            </a:p>
            <a:p>
              <a:pPr marL="171450" indent="-171450" latinLnBrk="1">
                <a:buFontTx/>
                <a:buChar char="-"/>
              </a:pPr>
              <a:r>
                <a:rPr lang="en-US" altLang="ko-KR" sz="1000" dirty="0">
                  <a:latin typeface="+mn-ea"/>
                </a:rPr>
                <a:t> K-APT-</a:t>
              </a:r>
              <a:r>
                <a:rPr lang="ko-KR" altLang="en-US" sz="1000" dirty="0">
                  <a:latin typeface="+mn-ea"/>
                </a:rPr>
                <a:t>아파트단지정보</a:t>
              </a:r>
              <a:r>
                <a:rPr lang="en-US" altLang="ko-KR" sz="1000" dirty="0">
                  <a:latin typeface="+mn-ea"/>
                </a:rPr>
                <a:t>, </a:t>
              </a:r>
              <a:r>
                <a:rPr lang="ko-KR" altLang="en-US" sz="1000" dirty="0">
                  <a:latin typeface="+mn-ea"/>
                </a:rPr>
                <a:t>관리비정보</a:t>
              </a:r>
              <a:r>
                <a:rPr lang="en-US" altLang="ko-KR" sz="1000" dirty="0">
                  <a:latin typeface="+mn-ea"/>
                </a:rPr>
                <a:t>, </a:t>
              </a:r>
              <a:r>
                <a:rPr lang="ko-KR" altLang="en-US" sz="1000" dirty="0">
                  <a:latin typeface="+mn-ea"/>
                </a:rPr>
                <a:t>에너지사용정보 </a:t>
              </a:r>
              <a:r>
                <a:rPr lang="en-US" altLang="ko-KR" sz="1000" dirty="0">
                  <a:latin typeface="+mn-ea"/>
                </a:rPr>
                <a:t>(</a:t>
              </a:r>
              <a:r>
                <a:rPr lang="ko-KR" altLang="en-US" sz="1000" dirty="0">
                  <a:latin typeface="+mn-ea"/>
                </a:rPr>
                <a:t>출처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국토교통부</a:t>
              </a:r>
              <a:r>
                <a:rPr lang="en-US" altLang="ko-KR" sz="1000" dirty="0">
                  <a:latin typeface="+mn-ea"/>
                </a:rPr>
                <a:t>, </a:t>
              </a:r>
              <a:r>
                <a:rPr lang="ko-KR" altLang="en-US" sz="1000" dirty="0">
                  <a:latin typeface="+mn-ea"/>
                </a:rPr>
                <a:t>한국부동산원</a:t>
              </a:r>
              <a:r>
                <a:rPr lang="en-US" altLang="ko-KR" sz="1000" dirty="0">
                  <a:latin typeface="+mn-ea"/>
                </a:rPr>
                <a:t>, 2018.01~2021.06)</a:t>
              </a:r>
            </a:p>
            <a:p>
              <a:pPr marL="171450" indent="-171450" latinLnBrk="1">
                <a:buFontTx/>
                <a:buChar char="-"/>
              </a:pPr>
              <a:r>
                <a:rPr lang="ko-KR" altLang="en-US" sz="1000" dirty="0">
                  <a:latin typeface="+mn-ea"/>
                </a:rPr>
                <a:t>건물에너지 사용량 지도</a:t>
              </a:r>
              <a:r>
                <a:rPr lang="en-US" altLang="ko-KR" sz="1000" dirty="0">
                  <a:latin typeface="+mn-ea"/>
                </a:rPr>
                <a:t>-</a:t>
              </a:r>
              <a:r>
                <a:rPr lang="ko-KR" altLang="en-US" sz="1000" dirty="0">
                  <a:latin typeface="+mn-ea"/>
                </a:rPr>
                <a:t>대전시 건물에너지 사용량지도 통계</a:t>
              </a:r>
              <a:r>
                <a:rPr lang="en-US" altLang="ko-KR" sz="1000" dirty="0">
                  <a:latin typeface="+mn-ea"/>
                </a:rPr>
                <a:t> (</a:t>
              </a:r>
              <a:r>
                <a:rPr lang="ko-KR" altLang="en-US" sz="1000" dirty="0">
                  <a:latin typeface="+mn-ea"/>
                </a:rPr>
                <a:t>출처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국토교통부</a:t>
              </a:r>
              <a:r>
                <a:rPr lang="en-US" altLang="ko-KR" sz="1000" dirty="0">
                  <a:latin typeface="+mn-ea"/>
                </a:rPr>
                <a:t>, 2020)</a:t>
              </a:r>
            </a:p>
            <a:p>
              <a:pPr marL="171450" indent="-171450" latinLnBrk="1">
                <a:buFontTx/>
                <a:buChar char="-"/>
              </a:pPr>
              <a:r>
                <a:rPr lang="ko-KR" altLang="en-US" sz="1000" dirty="0" err="1">
                  <a:latin typeface="+mn-ea"/>
                </a:rPr>
                <a:t>공공데이터포털</a:t>
              </a:r>
              <a:r>
                <a:rPr lang="en-US" altLang="ko-KR" sz="1000" dirty="0">
                  <a:latin typeface="+mn-ea"/>
                </a:rPr>
                <a:t>-</a:t>
              </a:r>
              <a:r>
                <a:rPr lang="ko-KR" altLang="en-US" sz="1000" dirty="0">
                  <a:latin typeface="+mn-ea"/>
                </a:rPr>
                <a:t>국토교통부</a:t>
              </a:r>
              <a:r>
                <a:rPr lang="en-US" altLang="ko-KR" sz="1000" dirty="0">
                  <a:latin typeface="+mn-ea"/>
                </a:rPr>
                <a:t>_</a:t>
              </a:r>
              <a:r>
                <a:rPr lang="ko-KR" altLang="en-US" sz="1000" dirty="0">
                  <a:latin typeface="+mn-ea"/>
                </a:rPr>
                <a:t>건물에너지정보</a:t>
              </a:r>
              <a:r>
                <a:rPr lang="en-US" altLang="ko-KR" sz="1000" dirty="0">
                  <a:latin typeface="+mn-ea"/>
                </a:rPr>
                <a:t>API (</a:t>
              </a:r>
              <a:r>
                <a:rPr lang="ko-KR" altLang="en-US" sz="1000" dirty="0">
                  <a:latin typeface="+mn-ea"/>
                </a:rPr>
                <a:t>출처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국토교통부</a:t>
              </a:r>
              <a:r>
                <a:rPr lang="en-US" altLang="ko-KR" sz="1000" dirty="0">
                  <a:latin typeface="+mn-ea"/>
                </a:rPr>
                <a:t>, 2020)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793B07B-A511-420E-BE75-23911F4DCECE}"/>
              </a:ext>
            </a:extLst>
          </p:cNvPr>
          <p:cNvSpPr txBox="1"/>
          <p:nvPr/>
        </p:nvSpPr>
        <p:spPr>
          <a:xfrm>
            <a:off x="287165" y="6877718"/>
            <a:ext cx="125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ctr"/>
            <a:r>
              <a:rPr lang="ko-KR" altLang="en-US" b="1" dirty="0">
                <a:latin typeface="+mn-ea"/>
                <a:ea typeface="+mn-ea"/>
              </a:rPr>
              <a:t>기대효과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7E4692-E2D5-44A1-89C1-BF9268887B3D}"/>
              </a:ext>
            </a:extLst>
          </p:cNvPr>
          <p:cNvSpPr txBox="1"/>
          <p:nvPr/>
        </p:nvSpPr>
        <p:spPr>
          <a:xfrm>
            <a:off x="502295" y="7206952"/>
            <a:ext cx="58759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공동주택 공용 에너지 사용과 공동주택 시설 및 기본 정보와의 상관관계를 통해 두 요인 간 상호관계 파악하며 절감 방안 마련 근거에 기여할 것으로 기대됨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에너지 절감 실사례를 비교 분석하며 절감 효과성을 확인하며 동일 방안 도입을 통한 기대효과 예측에 기여할 것으로 예상됨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에너지 사용료 기준으로 에너지 절감 필요 아파트를 선정하며 에너지 절감 필요 아파트 선정 과정에 도움될 것으로 기대됨</a:t>
            </a:r>
            <a:r>
              <a:rPr lang="en-US" altLang="ko-KR" sz="1100" dirty="0"/>
              <a:t>.</a:t>
            </a:r>
          </a:p>
        </p:txBody>
      </p:sp>
      <p:graphicFrame>
        <p:nvGraphicFramePr>
          <p:cNvPr id="21" name="표 12">
            <a:extLst>
              <a:ext uri="{FF2B5EF4-FFF2-40B4-BE49-F238E27FC236}">
                <a16:creationId xmlns:a16="http://schemas.microsoft.com/office/drawing/2014/main" id="{20F1FA36-D16D-454E-BACF-C2AA29995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869591"/>
              </p:ext>
            </p:extLst>
          </p:nvPr>
        </p:nvGraphicFramePr>
        <p:xfrm>
          <a:off x="3516613" y="2604946"/>
          <a:ext cx="3189224" cy="2781960"/>
        </p:xfrm>
        <a:graphic>
          <a:graphicData uri="http://schemas.openxmlformats.org/drawingml/2006/table">
            <a:tbl>
              <a:tblPr firstRow="1" bandRow="1"/>
              <a:tblGrid>
                <a:gridCol w="871197">
                  <a:extLst>
                    <a:ext uri="{9D8B030D-6E8A-4147-A177-3AD203B41FA5}">
                      <a16:colId xmlns:a16="http://schemas.microsoft.com/office/drawing/2014/main" val="1224991101"/>
                    </a:ext>
                  </a:extLst>
                </a:gridCol>
                <a:gridCol w="2318027">
                  <a:extLst>
                    <a:ext uri="{9D8B030D-6E8A-4147-A177-3AD203B41FA5}">
                      <a16:colId xmlns:a16="http://schemas.microsoft.com/office/drawing/2014/main" val="4020164148"/>
                    </a:ext>
                  </a:extLst>
                </a:gridCol>
              </a:tblGrid>
              <a:tr h="331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</a:rPr>
                        <a:t>세대수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에너지 절감 필요 아파트 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</a:rPr>
                        <a:t>가명칭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156705"/>
                  </a:ext>
                </a:extLst>
              </a:tr>
              <a:tr h="3542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150 </a:t>
                      </a:r>
                      <a:r>
                        <a:rPr lang="ko-KR" altLang="en-US" sz="1000" b="0" dirty="0">
                          <a:effectLst/>
                        </a:rPr>
                        <a:t>이상 </a:t>
                      </a:r>
                      <a:r>
                        <a:rPr lang="en-US" altLang="ko-KR" sz="1000" b="0" dirty="0">
                          <a:effectLst/>
                        </a:rPr>
                        <a:t>~ 299 </a:t>
                      </a:r>
                      <a:r>
                        <a:rPr lang="ko-KR" altLang="en-US" sz="1000" b="0" dirty="0">
                          <a:effectLst/>
                        </a:rPr>
                        <a:t>이하</a:t>
                      </a:r>
                      <a:endParaRPr lang="en-US" altLang="ko-KR" sz="1000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도룡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읍내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6765842"/>
                  </a:ext>
                </a:extLst>
              </a:tr>
              <a:tr h="331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300 ~ 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/>
                        <a:t>관평</a:t>
                      </a:r>
                      <a:r>
                        <a:rPr lang="en-US" altLang="ko-KR" sz="1000" b="0" dirty="0"/>
                        <a:t>10, </a:t>
                      </a:r>
                      <a:r>
                        <a:rPr lang="ko-KR" altLang="en-US" sz="1000" b="0" dirty="0" err="1"/>
                        <a:t>관평</a:t>
                      </a:r>
                      <a:r>
                        <a:rPr lang="en-US" altLang="ko-KR" sz="1000" b="0" dirty="0"/>
                        <a:t>9, </a:t>
                      </a:r>
                      <a:r>
                        <a:rPr lang="ko-KR" altLang="en-US" sz="1000" b="0" dirty="0"/>
                        <a:t>목상</a:t>
                      </a:r>
                      <a:r>
                        <a:rPr lang="en-US" altLang="ko-KR" sz="1000" b="0" dirty="0"/>
                        <a:t>1, </a:t>
                      </a:r>
                      <a:r>
                        <a:rPr lang="ko-KR" altLang="en-US" sz="1000" b="0" dirty="0"/>
                        <a:t>용산</a:t>
                      </a:r>
                      <a:r>
                        <a:rPr lang="en-US" altLang="ko-KR" sz="1000" b="0" dirty="0"/>
                        <a:t>2, </a:t>
                      </a:r>
                      <a:r>
                        <a:rPr lang="ko-KR" altLang="en-US" sz="1000" b="0" dirty="0"/>
                        <a:t>용산</a:t>
                      </a:r>
                      <a:r>
                        <a:rPr lang="en-US" altLang="ko-KR" sz="1000" b="0" dirty="0"/>
                        <a:t>3, </a:t>
                      </a:r>
                      <a:r>
                        <a:rPr lang="ko-KR" altLang="en-US" sz="1000" b="0" dirty="0"/>
                        <a:t>태평</a:t>
                      </a:r>
                      <a:r>
                        <a:rPr lang="en-US" altLang="ko-KR" sz="1000" b="0" dirty="0"/>
                        <a:t>2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77407"/>
                  </a:ext>
                </a:extLst>
              </a:tr>
              <a:tr h="331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500 ~ 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관평</a:t>
                      </a:r>
                      <a:r>
                        <a:rPr lang="en-US" altLang="ko-KR" sz="1000" b="0" dirty="0"/>
                        <a:t>3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66242"/>
                  </a:ext>
                </a:extLst>
              </a:tr>
              <a:tr h="331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700 ~ 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복수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50549"/>
                  </a:ext>
                </a:extLst>
              </a:tr>
              <a:tr h="331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900 ~ 1099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해당 단지 없음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30016892"/>
                  </a:ext>
                </a:extLst>
              </a:tr>
              <a:tr h="331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1100 ~ 1299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해당 단지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59724"/>
                  </a:ext>
                </a:extLst>
              </a:tr>
              <a:tr h="331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</a:rPr>
                        <a:t>1300 ~ 3958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315756"/>
                  </a:ext>
                </a:extLst>
              </a:tr>
            </a:tbl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DFF0CDAF-2D77-4EA9-B515-6B37224E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620818"/>
              </p:ext>
            </p:extLst>
          </p:nvPr>
        </p:nvGraphicFramePr>
        <p:xfrm>
          <a:off x="152163" y="2702767"/>
          <a:ext cx="3189225" cy="2331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7783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3306</TotalTime>
  <Words>2091</Words>
  <Application>Microsoft Office PowerPoint</Application>
  <PresentationFormat>A4 용지(210x297mm)</PresentationFormat>
  <Paragraphs>201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notokr</vt:lpstr>
      <vt:lpstr>굴림</vt:lpstr>
      <vt:lpstr>맑은 고딕</vt:lpstr>
      <vt:lpstr>Arial</vt:lpstr>
      <vt:lpstr>Calibri</vt:lpstr>
      <vt:lpstr>Calibri Light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ete</dc:creator>
  <cp:lastModifiedBy>ete</cp:lastModifiedBy>
  <cp:revision>31</cp:revision>
  <dcterms:created xsi:type="dcterms:W3CDTF">2021-09-29T05:26:08Z</dcterms:created>
  <dcterms:modified xsi:type="dcterms:W3CDTF">2021-10-21T08:31:28Z</dcterms:modified>
</cp:coreProperties>
</file>